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8" r:id="rId2"/>
    <p:sldId id="256" r:id="rId3"/>
    <p:sldId id="296" r:id="rId4"/>
    <p:sldId id="299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5238896324752E-2"/>
          <c:y val="8.0355463806743063E-2"/>
          <c:w val="0.91712033932931392"/>
          <c:h val="0.75823626863699745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GPD'!$B$3:$B$4</c:f>
              <c:strCache>
                <c:ptCount val="2"/>
                <c:pt idx="0">
                  <c:v>Narcissa/Gingerroot</c:v>
                </c:pt>
                <c:pt idx="1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GPD'!$B$5:$B$18</c:f>
              <c:numCache>
                <c:formatCode>#,##0</c:formatCode>
                <c:ptCount val="14"/>
                <c:pt idx="0">
                  <c:v>20863.071428571428</c:v>
                </c:pt>
                <c:pt idx="1">
                  <c:v>21829.571428571428</c:v>
                </c:pt>
                <c:pt idx="2">
                  <c:v>13171.428571428571</c:v>
                </c:pt>
                <c:pt idx="3">
                  <c:v>7020</c:v>
                </c:pt>
                <c:pt idx="4">
                  <c:v>17153.333333333332</c:v>
                </c:pt>
                <c:pt idx="5">
                  <c:v>6381.4285714285716</c:v>
                </c:pt>
                <c:pt idx="6">
                  <c:v>0</c:v>
                </c:pt>
                <c:pt idx="7">
                  <c:v>20680</c:v>
                </c:pt>
                <c:pt idx="8">
                  <c:v>17455.652173913044</c:v>
                </c:pt>
                <c:pt idx="9">
                  <c:v>17178.571428571428</c:v>
                </c:pt>
                <c:pt idx="10">
                  <c:v>19208.571428571428</c:v>
                </c:pt>
                <c:pt idx="11">
                  <c:v>18492.857142857141</c:v>
                </c:pt>
                <c:pt idx="12">
                  <c:v>17631.428571428572</c:v>
                </c:pt>
                <c:pt idx="13">
                  <c:v>17214.285714285714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EB-4AA1-9825-DB22339F7D66}"/>
            </c:ext>
          </c:extLst>
        </c:ser>
        <c:ser>
          <c:idx val="1"/>
          <c:order val="1"/>
          <c:tx>
            <c:strRef>
              <c:f>'Data Summary GPD'!$C$3:$C$4</c:f>
              <c:strCache>
                <c:ptCount val="2"/>
                <c:pt idx="0">
                  <c:v>lower Narcissa</c:v>
                </c:pt>
                <c:pt idx="1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GPD'!$C$5:$C$18</c:f>
              <c:numCache>
                <c:formatCode>#,##0</c:formatCode>
                <c:ptCount val="14"/>
                <c:pt idx="0">
                  <c:v>5108.5714285714284</c:v>
                </c:pt>
                <c:pt idx="1">
                  <c:v>5004.2857142857147</c:v>
                </c:pt>
                <c:pt idx="2">
                  <c:v>5014.2857142857147</c:v>
                </c:pt>
                <c:pt idx="3">
                  <c:v>4977.1428571428569</c:v>
                </c:pt>
                <c:pt idx="4">
                  <c:v>5526.666666666667</c:v>
                </c:pt>
                <c:pt idx="5">
                  <c:v>5100</c:v>
                </c:pt>
                <c:pt idx="6">
                  <c:v>5948.5714285714284</c:v>
                </c:pt>
                <c:pt idx="7">
                  <c:v>2051.4285714285716</c:v>
                </c:pt>
                <c:pt idx="8">
                  <c:v>4944.2857142857147</c:v>
                </c:pt>
                <c:pt idx="9">
                  <c:v>4351.4285714285716</c:v>
                </c:pt>
                <c:pt idx="10">
                  <c:v>4140</c:v>
                </c:pt>
                <c:pt idx="11">
                  <c:v>3998.5714285714284</c:v>
                </c:pt>
                <c:pt idx="12">
                  <c:v>4207.1428571428569</c:v>
                </c:pt>
                <c:pt idx="13">
                  <c:v>4230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EB-4AA1-9825-DB22339F7D66}"/>
            </c:ext>
          </c:extLst>
        </c:ser>
        <c:ser>
          <c:idx val="2"/>
          <c:order val="2"/>
          <c:tx>
            <c:strRef>
              <c:f>'Data Summary GPD'!$D$3:$D$4</c:f>
              <c:strCache>
                <c:ptCount val="2"/>
                <c:pt idx="0">
                  <c:v>Beanfield</c:v>
                </c:pt>
                <c:pt idx="1">
                  <c:v>11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GPD'!$D$5:$D$18</c:f>
              <c:numCache>
                <c:formatCode>#,##0</c:formatCode>
                <c:ptCount val="14"/>
                <c:pt idx="0">
                  <c:v>11344.714285714286</c:v>
                </c:pt>
                <c:pt idx="1">
                  <c:v>11402.571428571429</c:v>
                </c:pt>
                <c:pt idx="2">
                  <c:v>11142.857142857143</c:v>
                </c:pt>
                <c:pt idx="3">
                  <c:v>10955</c:v>
                </c:pt>
                <c:pt idx="4">
                  <c:v>10805</c:v>
                </c:pt>
                <c:pt idx="5">
                  <c:v>10871.571428571429</c:v>
                </c:pt>
                <c:pt idx="6">
                  <c:v>11198.714285714286</c:v>
                </c:pt>
                <c:pt idx="7">
                  <c:v>9065.7391304347821</c:v>
                </c:pt>
                <c:pt idx="8">
                  <c:v>11665.428571428571</c:v>
                </c:pt>
                <c:pt idx="9">
                  <c:v>11014</c:v>
                </c:pt>
                <c:pt idx="10">
                  <c:v>11916.857142857143</c:v>
                </c:pt>
                <c:pt idx="11">
                  <c:v>0</c:v>
                </c:pt>
                <c:pt idx="12">
                  <c:v>23839.857142857141</c:v>
                </c:pt>
                <c:pt idx="13">
                  <c:v>11733.285714285714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EB-4AA1-9825-DB22339F7D66}"/>
            </c:ext>
          </c:extLst>
        </c:ser>
        <c:ser>
          <c:idx val="3"/>
          <c:order val="3"/>
          <c:tx>
            <c:strRef>
              <c:f>'Data Summary GPD'!$E$3:$E$4</c:f>
              <c:strCache>
                <c:ptCount val="2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GPD'!$E$5:$E$18</c:f>
              <c:numCache>
                <c:formatCode>#,##0</c:formatCode>
                <c:ptCount val="14"/>
                <c:pt idx="0">
                  <c:v>17531.428571428572</c:v>
                </c:pt>
                <c:pt idx="1">
                  <c:v>17685.714285714286</c:v>
                </c:pt>
                <c:pt idx="2">
                  <c:v>16897.857142857141</c:v>
                </c:pt>
                <c:pt idx="3">
                  <c:v>14955.714285714286</c:v>
                </c:pt>
                <c:pt idx="4">
                  <c:v>20133.333333333332</c:v>
                </c:pt>
                <c:pt idx="5">
                  <c:v>16454.285714285714</c:v>
                </c:pt>
                <c:pt idx="6">
                  <c:v>15795.714285714286</c:v>
                </c:pt>
                <c:pt idx="7">
                  <c:v>17100.869565217392</c:v>
                </c:pt>
                <c:pt idx="8">
                  <c:v>17227.142857142859</c:v>
                </c:pt>
                <c:pt idx="9">
                  <c:v>16504.285714285714</c:v>
                </c:pt>
                <c:pt idx="10">
                  <c:v>17342.857142857141</c:v>
                </c:pt>
                <c:pt idx="11">
                  <c:v>17265.714285714286</c:v>
                </c:pt>
                <c:pt idx="12">
                  <c:v>17342.857142857141</c:v>
                </c:pt>
                <c:pt idx="13">
                  <c:v>17018.571428571428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6EB-4AA1-9825-DB22339F7D66}"/>
            </c:ext>
          </c:extLst>
        </c:ser>
        <c:ser>
          <c:idx val="4"/>
          <c:order val="4"/>
          <c:tx>
            <c:strRef>
              <c:f>'Data Summary GPD'!$F$3:$F$4</c:f>
              <c:strCache>
                <c:ptCount val="2"/>
                <c:pt idx="0">
                  <c:v>King/Sweetbay</c:v>
                </c:pt>
                <c:pt idx="1">
                  <c:v>13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GPD'!$F$5:$F$18</c:f>
              <c:numCache>
                <c:formatCode>#,##0</c:formatCode>
                <c:ptCount val="14"/>
                <c:pt idx="0">
                  <c:v>9997.1428571428569</c:v>
                </c:pt>
                <c:pt idx="1">
                  <c:v>10087.142857142857</c:v>
                </c:pt>
                <c:pt idx="2">
                  <c:v>9845</c:v>
                </c:pt>
                <c:pt idx="3">
                  <c:v>7271.25</c:v>
                </c:pt>
                <c:pt idx="4">
                  <c:v>12960</c:v>
                </c:pt>
                <c:pt idx="5">
                  <c:v>9712.8571428571431</c:v>
                </c:pt>
                <c:pt idx="6">
                  <c:v>10105.714285714286</c:v>
                </c:pt>
                <c:pt idx="7">
                  <c:v>3455.6521739130435</c:v>
                </c:pt>
                <c:pt idx="8">
                  <c:v>-5872.8571428571431</c:v>
                </c:pt>
                <c:pt idx="9">
                  <c:v>0</c:v>
                </c:pt>
                <c:pt idx="10">
                  <c:v>0</c:v>
                </c:pt>
                <c:pt idx="11">
                  <c:v>11943.285714285714</c:v>
                </c:pt>
                <c:pt idx="12">
                  <c:v>2888.1428571428573</c:v>
                </c:pt>
                <c:pt idx="13">
                  <c:v>9184.4285714285706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6EB-4AA1-9825-DB22339F7D66}"/>
            </c:ext>
          </c:extLst>
        </c:ser>
        <c:ser>
          <c:idx val="5"/>
          <c:order val="5"/>
          <c:tx>
            <c:strRef>
              <c:f>'Data Summary GPD'!$G$3:$G$4</c:f>
              <c:strCache>
                <c:ptCount val="2"/>
                <c:pt idx="0">
                  <c:v>Narcissa/Vanderlip</c:v>
                </c:pt>
                <c:pt idx="1">
                  <c:v>15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GPD'!$G$5:$G$18</c:f>
              <c:numCache>
                <c:formatCode>#,##0</c:formatCode>
                <c:ptCount val="14"/>
                <c:pt idx="0">
                  <c:v>1779.5714285714287</c:v>
                </c:pt>
                <c:pt idx="1">
                  <c:v>1750.1428571428571</c:v>
                </c:pt>
                <c:pt idx="2">
                  <c:v>1786.1428571428571</c:v>
                </c:pt>
                <c:pt idx="3">
                  <c:v>3206</c:v>
                </c:pt>
                <c:pt idx="4">
                  <c:v>15472.333333333334</c:v>
                </c:pt>
                <c:pt idx="5">
                  <c:v>13292</c:v>
                </c:pt>
                <c:pt idx="6">
                  <c:v>0</c:v>
                </c:pt>
                <c:pt idx="7">
                  <c:v>12623.652173913044</c:v>
                </c:pt>
                <c:pt idx="8">
                  <c:v>21339.714285714286</c:v>
                </c:pt>
                <c:pt idx="9">
                  <c:v>9467.1428571428569</c:v>
                </c:pt>
                <c:pt idx="10">
                  <c:v>14610.571428571429</c:v>
                </c:pt>
                <c:pt idx="11">
                  <c:v>7789</c:v>
                </c:pt>
                <c:pt idx="12">
                  <c:v>11133.857142857143</c:v>
                </c:pt>
                <c:pt idx="13">
                  <c:v>11659.857142857143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6EB-4AA1-9825-DB22339F7D66}"/>
            </c:ext>
          </c:extLst>
        </c:ser>
        <c:ser>
          <c:idx val="6"/>
          <c:order val="6"/>
          <c:tx>
            <c:strRef>
              <c:f>'Data Summary GPD'!$H$3:$H$4</c:f>
              <c:strCache>
                <c:ptCount val="2"/>
                <c:pt idx="0">
                  <c:v>Petak/Sweetbay</c:v>
                </c:pt>
                <c:pt idx="1">
                  <c:v>16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GPD'!$H$5:$H$18</c:f>
              <c:numCache>
                <c:formatCode>#,##0</c:formatCode>
                <c:ptCount val="14"/>
                <c:pt idx="0">
                  <c:v>6590</c:v>
                </c:pt>
                <c:pt idx="1">
                  <c:v>7081.4285714285716</c:v>
                </c:pt>
                <c:pt idx="2">
                  <c:v>9236.4285714285706</c:v>
                </c:pt>
                <c:pt idx="3">
                  <c:v>9235</c:v>
                </c:pt>
                <c:pt idx="4">
                  <c:v>8160</c:v>
                </c:pt>
                <c:pt idx="5">
                  <c:v>12240</c:v>
                </c:pt>
                <c:pt idx="6">
                  <c:v>5170</c:v>
                </c:pt>
                <c:pt idx="7">
                  <c:v>8450.434782608696</c:v>
                </c:pt>
                <c:pt idx="8">
                  <c:v>8801.4285714285706</c:v>
                </c:pt>
                <c:pt idx="9">
                  <c:v>9518.5714285714294</c:v>
                </c:pt>
                <c:pt idx="10">
                  <c:v>11954.285714285714</c:v>
                </c:pt>
                <c:pt idx="11">
                  <c:v>9125.7142857142862</c:v>
                </c:pt>
                <c:pt idx="12">
                  <c:v>8264.2857142857138</c:v>
                </c:pt>
                <c:pt idx="13">
                  <c:v>13804.285714285714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6EB-4AA1-9825-DB22339F7D66}"/>
            </c:ext>
          </c:extLst>
        </c:ser>
        <c:ser>
          <c:idx val="7"/>
          <c:order val="7"/>
          <c:tx>
            <c:strRef>
              <c:f>'Data Summary GPD'!$I$3:$I$4</c:f>
              <c:strCache>
                <c:ptCount val="2"/>
                <c:pt idx="0">
                  <c:v>Thyme</c:v>
                </c:pt>
                <c:pt idx="1">
                  <c:v>17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GPD'!$I$5:$I$18</c:f>
              <c:numCache>
                <c:formatCode>#,##0</c:formatCode>
                <c:ptCount val="14"/>
                <c:pt idx="0">
                  <c:v>1267.8571428571429</c:v>
                </c:pt>
                <c:pt idx="1">
                  <c:v>1001.4285714285714</c:v>
                </c:pt>
                <c:pt idx="2">
                  <c:v>952.85714285714289</c:v>
                </c:pt>
                <c:pt idx="3">
                  <c:v>941.25</c:v>
                </c:pt>
                <c:pt idx="4">
                  <c:v>911.66666666666663</c:v>
                </c:pt>
                <c:pt idx="5">
                  <c:v>905.71428571428567</c:v>
                </c:pt>
                <c:pt idx="6">
                  <c:v>990</c:v>
                </c:pt>
                <c:pt idx="7">
                  <c:v>944.3478260869565</c:v>
                </c:pt>
                <c:pt idx="8">
                  <c:v>868.57142857142856</c:v>
                </c:pt>
                <c:pt idx="9">
                  <c:v>857.14285714285711</c:v>
                </c:pt>
                <c:pt idx="10">
                  <c:v>851.42857142857144</c:v>
                </c:pt>
                <c:pt idx="11">
                  <c:v>844.28571428571433</c:v>
                </c:pt>
                <c:pt idx="12">
                  <c:v>857.14285714285711</c:v>
                </c:pt>
                <c:pt idx="13">
                  <c:v>848.57142857142856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6EB-4AA1-9825-DB22339F7D66}"/>
            </c:ext>
          </c:extLst>
        </c:ser>
        <c:ser>
          <c:idx val="8"/>
          <c:order val="8"/>
          <c:tx>
            <c:strRef>
              <c:f>'Data Summary GPD'!$J$3:$J$4</c:f>
              <c:strCache>
                <c:ptCount val="2"/>
                <c:pt idx="0">
                  <c:v>End of Narcissa</c:v>
                </c:pt>
                <c:pt idx="1">
                  <c:v>19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GPD'!$J$5:$J$18</c:f>
              <c:numCache>
                <c:formatCode>#,##0</c:formatCode>
                <c:ptCount val="14"/>
                <c:pt idx="0">
                  <c:v>2570.7142857142858</c:v>
                </c:pt>
                <c:pt idx="1">
                  <c:v>2144.2857142857142</c:v>
                </c:pt>
                <c:pt idx="2">
                  <c:v>2108.5714285714284</c:v>
                </c:pt>
                <c:pt idx="3">
                  <c:v>1638.5714285714287</c:v>
                </c:pt>
                <c:pt idx="4">
                  <c:v>1900</c:v>
                </c:pt>
                <c:pt idx="5">
                  <c:v>1427.1428571428571</c:v>
                </c:pt>
                <c:pt idx="6">
                  <c:v>1317.1428571428571</c:v>
                </c:pt>
                <c:pt idx="7">
                  <c:v>1109.5652173913043</c:v>
                </c:pt>
                <c:pt idx="8">
                  <c:v>794.28571428571433</c:v>
                </c:pt>
                <c:pt idx="9">
                  <c:v>580</c:v>
                </c:pt>
                <c:pt idx="10">
                  <c:v>157.14285714285714</c:v>
                </c:pt>
                <c:pt idx="11">
                  <c:v>0</c:v>
                </c:pt>
                <c:pt idx="12">
                  <c:v>0</c:v>
                </c:pt>
                <c:pt idx="13">
                  <c:v>-1.4285714285714286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6EB-4AA1-9825-DB22339F7D66}"/>
            </c:ext>
          </c:extLst>
        </c:ser>
        <c:ser>
          <c:idx val="9"/>
          <c:order val="9"/>
          <c:tx>
            <c:strRef>
              <c:f>'Data Summary GPD'!$K$3:$K$4</c:f>
              <c:strCache>
                <c:ptCount val="2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GPD'!$K$5:$K$18</c:f>
              <c:numCache>
                <c:formatCode>#,##0</c:formatCode>
                <c:ptCount val="14"/>
                <c:pt idx="0">
                  <c:v>3961.4285714285716</c:v>
                </c:pt>
                <c:pt idx="1">
                  <c:v>3825.7142857142858</c:v>
                </c:pt>
                <c:pt idx="2">
                  <c:v>3851.4285714285716</c:v>
                </c:pt>
                <c:pt idx="3">
                  <c:v>3818.75</c:v>
                </c:pt>
                <c:pt idx="4">
                  <c:v>3618.3333333333335</c:v>
                </c:pt>
                <c:pt idx="5">
                  <c:v>3700</c:v>
                </c:pt>
                <c:pt idx="6">
                  <c:v>3582.8571428571427</c:v>
                </c:pt>
                <c:pt idx="7">
                  <c:v>4266.086956521739</c:v>
                </c:pt>
                <c:pt idx="8">
                  <c:v>3494.2857142857142</c:v>
                </c:pt>
                <c:pt idx="9">
                  <c:v>3377.1428571428573</c:v>
                </c:pt>
                <c:pt idx="10">
                  <c:v>3431.4285714285716</c:v>
                </c:pt>
                <c:pt idx="11">
                  <c:v>3452.8571428571427</c:v>
                </c:pt>
                <c:pt idx="12">
                  <c:v>3372.8571428571427</c:v>
                </c:pt>
                <c:pt idx="13">
                  <c:v>11984.285714285714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6EB-4AA1-9825-DB22339F7D66}"/>
            </c:ext>
          </c:extLst>
        </c:ser>
        <c:ser>
          <c:idx val="10"/>
          <c:order val="10"/>
          <c:tx>
            <c:strRef>
              <c:f>'Data Summary GPD'!$L$3:$L$4</c:f>
              <c:strCache>
                <c:ptCount val="2"/>
                <c:pt idx="0">
                  <c:v>Lower Figtree</c:v>
                </c:pt>
                <c:pt idx="1">
                  <c:v>3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GPD'!$L$5:$L$18</c:f>
              <c:numCache>
                <c:formatCode>#,##0</c:formatCode>
                <c:ptCount val="14"/>
                <c:pt idx="0">
                  <c:v>9602.1428571428569</c:v>
                </c:pt>
                <c:pt idx="1">
                  <c:v>10057.142857142857</c:v>
                </c:pt>
                <c:pt idx="2">
                  <c:v>8330.7142857142862</c:v>
                </c:pt>
                <c:pt idx="3">
                  <c:v>7102.8571428571431</c:v>
                </c:pt>
                <c:pt idx="4">
                  <c:v>7851.666666666667</c:v>
                </c:pt>
                <c:pt idx="5">
                  <c:v>5637.1428571428569</c:v>
                </c:pt>
                <c:pt idx="6">
                  <c:v>5240</c:v>
                </c:pt>
                <c:pt idx="7">
                  <c:v>3880</c:v>
                </c:pt>
                <c:pt idx="8">
                  <c:v>3845.7142857142858</c:v>
                </c:pt>
                <c:pt idx="9">
                  <c:v>1562.8571428571429</c:v>
                </c:pt>
                <c:pt idx="10">
                  <c:v>0</c:v>
                </c:pt>
                <c:pt idx="11">
                  <c:v>0</c:v>
                </c:pt>
                <c:pt idx="12">
                  <c:v>4302.8571428571431</c:v>
                </c:pt>
                <c:pt idx="13">
                  <c:v>3798.5714285714284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6EB-4AA1-9825-DB22339F7D66}"/>
            </c:ext>
          </c:extLst>
        </c:ser>
        <c:ser>
          <c:idx val="11"/>
          <c:order val="11"/>
          <c:tx>
            <c:strRef>
              <c:f>'Data Summary GPD'!$M$3:$M$4</c:f>
              <c:strCache>
                <c:ptCount val="2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GPD'!$M$5:$M$18</c:f>
              <c:numCache>
                <c:formatCode>#,##0</c:formatCode>
                <c:ptCount val="14"/>
                <c:pt idx="0">
                  <c:v>-1</c:v>
                </c:pt>
                <c:pt idx="1">
                  <c:v>0</c:v>
                </c:pt>
                <c:pt idx="2">
                  <c:v>2090</c:v>
                </c:pt>
                <c:pt idx="3">
                  <c:v>5720</c:v>
                </c:pt>
                <c:pt idx="4">
                  <c:v>1401.6666666666667</c:v>
                </c:pt>
                <c:pt idx="5">
                  <c:v>1390</c:v>
                </c:pt>
                <c:pt idx="6">
                  <c:v>1397.1428571428571</c:v>
                </c:pt>
                <c:pt idx="7">
                  <c:v>693.91304347826087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6EB-4AA1-9825-DB22339F7D66}"/>
            </c:ext>
          </c:extLst>
        </c:ser>
        <c:ser>
          <c:idx val="12"/>
          <c:order val="12"/>
          <c:tx>
            <c:strRef>
              <c:f>'Data Summary GPD'!$N$3:$N$4</c:f>
              <c:strCache>
                <c:ptCount val="2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GPD'!$N$5:$N$18</c:f>
              <c:numCache>
                <c:formatCode>#,##0</c:formatCode>
                <c:ptCount val="14"/>
                <c:pt idx="0">
                  <c:v>90615.642857142855</c:v>
                </c:pt>
                <c:pt idx="1">
                  <c:v>91869.428571428551</c:v>
                </c:pt>
                <c:pt idx="2">
                  <c:v>84427.57142857142</c:v>
                </c:pt>
                <c:pt idx="3">
                  <c:v>76841.53571428571</c:v>
                </c:pt>
                <c:pt idx="4">
                  <c:v>105894</c:v>
                </c:pt>
                <c:pt idx="5">
                  <c:v>87112.142857142855</c:v>
                </c:pt>
                <c:pt idx="6">
                  <c:v>60745.857142857145</c:v>
                </c:pt>
                <c:pt idx="7">
                  <c:v>84321.689440993796</c:v>
                </c:pt>
                <c:pt idx="8">
                  <c:v>84563.65217391304</c:v>
                </c:pt>
                <c:pt idx="9">
                  <c:v>74411.142857142855</c:v>
                </c:pt>
                <c:pt idx="10">
                  <c:v>83613.142857142841</c:v>
                </c:pt>
                <c:pt idx="11">
                  <c:v>72912.28571428571</c:v>
                </c:pt>
                <c:pt idx="12">
                  <c:v>86164.714285714275</c:v>
                </c:pt>
                <c:pt idx="13">
                  <c:v>85691.857142857145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6EB-4AA1-9825-DB22339F7D66}"/>
            </c:ext>
          </c:extLst>
        </c:ser>
        <c:ser>
          <c:idx val="13"/>
          <c:order val="13"/>
          <c:tx>
            <c:strRef>
              <c:f>'Data Summary GPD'!$O$3:$O$4</c:f>
              <c:strCache>
                <c:ptCount val="2"/>
                <c:pt idx="0">
                  <c:v>PVDS Meter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GPD'!$A$5:$A$18</c:f>
              <c:numCache>
                <c:formatCode>[$-409]d\-mmm;@</c:formatCode>
                <c:ptCount val="14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</c:numCache>
            </c:numRef>
          </c:cat>
          <c:val>
            <c:numRef>
              <c:f>'Data Summary GPD'!$O$5:$O$18</c:f>
              <c:numCache>
                <c:formatCode>General</c:formatCode>
                <c:ptCount val="14"/>
                <c:pt idx="8" formatCode="#,##0">
                  <c:v>0</c:v>
                </c:pt>
                <c:pt idx="9" formatCode="#,##0">
                  <c:v>64275</c:v>
                </c:pt>
                <c:pt idx="10" formatCode="#,##0">
                  <c:v>76871.428571428565</c:v>
                </c:pt>
                <c:pt idx="11" formatCode="#,##0">
                  <c:v>79685.71428571429</c:v>
                </c:pt>
                <c:pt idx="12" formatCode="#,##0">
                  <c:v>77742.857142857145</c:v>
                </c:pt>
                <c:pt idx="13" formatCode="#,##0">
                  <c:v>81757.142857142855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6EB-4AA1-9825-DB22339F7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[$-409]d\-mmm;@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66388971649199E-3"/>
          <c:y val="0.85860837357571163"/>
          <c:w val="0.99214255497579051"/>
          <c:h val="0.14139162642428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95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86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04CDF-3E63-4EC6-B594-2367E7D15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ACLAD Operations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6128F-9234-4879-8A0A-4186321EC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12 April 2022</a:t>
            </a:r>
          </a:p>
        </p:txBody>
      </p:sp>
    </p:spTree>
    <p:extLst>
      <p:ext uri="{BB962C8B-B14F-4D97-AF65-F5344CB8AC3E}">
        <p14:creationId xmlns:p14="http://schemas.microsoft.com/office/powerpoint/2010/main" val="50684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32C2C9E-FACD-49E6-ABFB-2991BF5EF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7132" y="307409"/>
            <a:ext cx="7384778" cy="622231"/>
          </a:xfrm>
        </p:spPr>
        <p:txBody>
          <a:bodyPr>
            <a:normAutofit/>
          </a:bodyPr>
          <a:lstStyle/>
          <a:p>
            <a:r>
              <a:rPr lang="en-US" dirty="0"/>
              <a:t>ACLAD Summary Report  April 12, 2022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C4B24FA-F38D-4CA5-9F9C-A3388E866B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663525"/>
              </p:ext>
            </p:extLst>
          </p:nvPr>
        </p:nvGraphicFramePr>
        <p:xfrm>
          <a:off x="330966" y="1014778"/>
          <a:ext cx="11530067" cy="5399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955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ACLAD STATUS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322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CURRENTLY PUMPING 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85,692</a:t>
            </a:r>
            <a:r>
              <a:rPr lang="en-US" sz="2000" b="1" dirty="0">
                <a:solidFill>
                  <a:srgbClr val="FF0000"/>
                </a:solidFill>
              </a:rPr>
              <a:t> GALLONS PER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Well #15 pump using timer to regulate on-times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Well #13 Pump Replaced</a:t>
            </a:r>
          </a:p>
          <a:p>
            <a:pPr marL="742950" lvl="1" indent="-285750"/>
            <a:r>
              <a:rPr lang="en-US" sz="2000" b="1" dirty="0"/>
              <a:t>Control Box wiring upgraded</a:t>
            </a:r>
          </a:p>
          <a:p>
            <a:pPr marL="742950" lvl="1" indent="-285750"/>
            <a:r>
              <a:rPr lang="en-US" sz="2000" b="1" dirty="0"/>
              <a:t>Failed Control Box Switch removed.  Using circuit breaker for on/off switch</a:t>
            </a:r>
          </a:p>
          <a:p>
            <a:pPr marL="285750" indent="-285750"/>
            <a:r>
              <a:rPr lang="en-US" sz="2000" b="1" dirty="0"/>
              <a:t>Inspected abandoned Well #6</a:t>
            </a:r>
          </a:p>
          <a:p>
            <a:pPr marL="742950" lvl="1" indent="-285750"/>
            <a:r>
              <a:rPr lang="en-US" sz="2000" b="1" dirty="0"/>
              <a:t>Water at 87’</a:t>
            </a:r>
          </a:p>
          <a:p>
            <a:pPr marL="742950" lvl="1" indent="-285750"/>
            <a:r>
              <a:rPr lang="en-US" sz="2000" b="1" dirty="0"/>
              <a:t>Casing looks good, planning to install pump to assess well output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ACLAD Near-term Plan</a:t>
            </a:r>
          </a:p>
          <a:p>
            <a:pPr marL="742950" lvl="1" indent="-285750"/>
            <a:r>
              <a:rPr lang="en-US" sz="2000" b="1" dirty="0"/>
              <a:t>Schedule well drill for #4 (lower Figtree)</a:t>
            </a:r>
          </a:p>
          <a:p>
            <a:pPr marL="1200150" lvl="2" indent="-285750"/>
            <a:r>
              <a:rPr lang="en-US" sz="1600" b="1" dirty="0"/>
              <a:t>Investigating multiple well drilling costs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Check out pump in well #2 (lower Narcissa), gradually decreasing output</a:t>
            </a:r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FE6C-DAAC-499C-9288-E86E98038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Output 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49D7A-BCA9-44F6-9F66-B49193DB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30" y="4906043"/>
            <a:ext cx="10515600" cy="146749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Leak repaired in output pipe on South side of PVDS</a:t>
            </a:r>
          </a:p>
          <a:p>
            <a:pPr lvl="1"/>
            <a:r>
              <a:rPr lang="en-US" dirty="0"/>
              <a:t>Appears to have been caused by land movement and lack of service loop</a:t>
            </a:r>
          </a:p>
          <a:p>
            <a:r>
              <a:rPr lang="en-US" dirty="0"/>
              <a:t>System output meter installed in lower leg of service loop </a:t>
            </a:r>
          </a:p>
          <a:p>
            <a:r>
              <a:rPr lang="en-US" dirty="0"/>
              <a:t>Recent data tracks the sum of well meters</a:t>
            </a:r>
          </a:p>
        </p:txBody>
      </p:sp>
      <p:pic>
        <p:nvPicPr>
          <p:cNvPr id="5" name="Picture 4" descr="A picture containing person, person&#10;&#10;Description automatically generated">
            <a:extLst>
              <a:ext uri="{FF2B5EF4-FFF2-40B4-BE49-F238E27FC236}">
                <a16:creationId xmlns:a16="http://schemas.microsoft.com/office/drawing/2014/main" id="{4B5D4088-94CA-4C1E-BE49-AD591F957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4123" y="2008724"/>
            <a:ext cx="2571913" cy="19329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9D4DD4-D13C-4EA5-8E95-64C7EFCAF916}"/>
              </a:ext>
            </a:extLst>
          </p:cNvPr>
          <p:cNvSpPr txBox="1"/>
          <p:nvPr/>
        </p:nvSpPr>
        <p:spPr>
          <a:xfrm>
            <a:off x="3147006" y="4293427"/>
            <a:ext cx="1606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Your Local Well</a:t>
            </a:r>
          </a:p>
          <a:p>
            <a:pPr algn="ctr"/>
            <a:r>
              <a:rPr lang="en-US" dirty="0"/>
              <a:t>Technician</a:t>
            </a:r>
          </a:p>
        </p:txBody>
      </p:sp>
      <p:pic>
        <p:nvPicPr>
          <p:cNvPr id="8" name="Picture 7" descr="A picture containing outdoor&#10;&#10;Description automatically generated">
            <a:extLst>
              <a:ext uri="{FF2B5EF4-FFF2-40B4-BE49-F238E27FC236}">
                <a16:creationId xmlns:a16="http://schemas.microsoft.com/office/drawing/2014/main" id="{33896868-2C49-424D-87D3-23F02DBB37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00461" y="1506792"/>
            <a:ext cx="3419060" cy="256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18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78CAB-632F-4C96-9A2E-91193704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304"/>
          </a:xfrm>
        </p:spPr>
        <p:txBody>
          <a:bodyPr/>
          <a:lstStyle/>
          <a:p>
            <a:r>
              <a:rPr lang="en-US" dirty="0"/>
              <a:t>Weekly Well Monitoring (gallons per day)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CE58C9A-20B4-447B-83CD-853A9FFF7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760389"/>
              </p:ext>
            </p:extLst>
          </p:nvPr>
        </p:nvGraphicFramePr>
        <p:xfrm>
          <a:off x="838200" y="1684736"/>
          <a:ext cx="9550400" cy="2052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390">
                  <a:extLst>
                    <a:ext uri="{9D8B030D-6E8A-4147-A177-3AD203B41FA5}">
                      <a16:colId xmlns:a16="http://schemas.microsoft.com/office/drawing/2014/main" val="629180875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1725966344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3110945214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1074006588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927478141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1461889966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1764093257"/>
                    </a:ext>
                  </a:extLst>
                </a:gridCol>
              </a:tblGrid>
              <a:tr h="293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1-Mar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20,680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2,051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9,066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17,101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3,456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12,624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06914622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8-Mar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17,456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11,665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17,227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-5,873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21,340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28964420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15-Mar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17,179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4,351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16,504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9,467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53927811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22-Mar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19,209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4,140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11,917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17,343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14,611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66322995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29-Mar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18,493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3,999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17,266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11,943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7,789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12336660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17,631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4,207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23,840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17,343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2,888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11,134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3083857"/>
                  </a:ext>
                </a:extLst>
              </a:tr>
              <a:tr h="293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17,214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4,230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11,733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9,184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11,660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1291823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F80D3A9-E101-476B-8CEA-97E88C823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57826"/>
              </p:ext>
            </p:extLst>
          </p:nvPr>
        </p:nvGraphicFramePr>
        <p:xfrm>
          <a:off x="838200" y="1444487"/>
          <a:ext cx="9550400" cy="532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390">
                  <a:extLst>
                    <a:ext uri="{9D8B030D-6E8A-4147-A177-3AD203B41FA5}">
                      <a16:colId xmlns:a16="http://schemas.microsoft.com/office/drawing/2014/main" val="2140159672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3395449762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2346338550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2763664829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1539403828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4144860454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3904859901"/>
                    </a:ext>
                  </a:extLst>
                </a:gridCol>
              </a:tblGrid>
              <a:tr h="266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Narcissa/Gingerroot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Narcissa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Beanfield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Gingerroot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King/Sweetbay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Narcissa/Vanderlip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73813806"/>
                  </a:ext>
                </a:extLst>
              </a:tr>
              <a:tr h="266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1990957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B94C647-69C1-489C-B22E-14A3B1518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048175"/>
              </p:ext>
            </p:extLst>
          </p:nvPr>
        </p:nvGraphicFramePr>
        <p:xfrm>
          <a:off x="2032000" y="3998678"/>
          <a:ext cx="8356599" cy="393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824">
                  <a:extLst>
                    <a:ext uri="{9D8B030D-6E8A-4147-A177-3AD203B41FA5}">
                      <a16:colId xmlns:a16="http://schemas.microsoft.com/office/drawing/2014/main" val="2515694411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3573095420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2347990717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097082134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9008102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226695281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370105948"/>
                    </a:ext>
                  </a:extLst>
                </a:gridCol>
                <a:gridCol w="1007831">
                  <a:extLst>
                    <a:ext uri="{9D8B030D-6E8A-4147-A177-3AD203B41FA5}">
                      <a16:colId xmlns:a16="http://schemas.microsoft.com/office/drawing/2014/main" val="3417674048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Petak/Sweetbay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Thyme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End of Narcissa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Sweetbay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Lower Figtree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Mid Sweetbay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 GPD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PVDS Meter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7597681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Yamaguchi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186754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AB8AF73-9C19-4E4C-89C2-350EFF9C5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721433"/>
              </p:ext>
            </p:extLst>
          </p:nvPr>
        </p:nvGraphicFramePr>
        <p:xfrm>
          <a:off x="2032000" y="4356611"/>
          <a:ext cx="8356599" cy="1793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824">
                  <a:extLst>
                    <a:ext uri="{9D8B030D-6E8A-4147-A177-3AD203B41FA5}">
                      <a16:colId xmlns:a16="http://schemas.microsoft.com/office/drawing/2014/main" val="3689306820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2934667703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231968460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267004078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832892905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278254315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225584678"/>
                    </a:ext>
                  </a:extLst>
                </a:gridCol>
                <a:gridCol w="1007831">
                  <a:extLst>
                    <a:ext uri="{9D8B030D-6E8A-4147-A177-3AD203B41FA5}">
                      <a16:colId xmlns:a16="http://schemas.microsoft.com/office/drawing/2014/main" val="1265821788"/>
                    </a:ext>
                  </a:extLst>
                </a:gridCol>
              </a:tblGrid>
              <a:tr h="29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8,801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3,494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84,564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98898614"/>
                  </a:ext>
                </a:extLst>
              </a:tr>
              <a:tr h="29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9,519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3,377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1,563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74,411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64,275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25688530"/>
                  </a:ext>
                </a:extLst>
              </a:tr>
              <a:tr h="29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11,954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3,431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Well off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83,613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76,871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53797722"/>
                  </a:ext>
                </a:extLst>
              </a:tr>
              <a:tr h="29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9,126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3,453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72,912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79,686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05479405"/>
                  </a:ext>
                </a:extLst>
              </a:tr>
              <a:tr h="29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8,264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3,373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4,303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86,165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77,743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50128740"/>
                  </a:ext>
                </a:extLst>
              </a:tr>
              <a:tr h="29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13,804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11,984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3,799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85,692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81,757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548760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EC8EFF8-8B44-4DB0-B067-3CE625B18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84833"/>
              </p:ext>
            </p:extLst>
          </p:nvPr>
        </p:nvGraphicFramePr>
        <p:xfrm>
          <a:off x="1206500" y="4200827"/>
          <a:ext cx="825500" cy="1948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2817609243"/>
                    </a:ext>
                  </a:extLst>
                </a:gridCol>
              </a:tblGrid>
              <a:tr h="2784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8-Mar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98661948"/>
                  </a:ext>
                </a:extLst>
              </a:tr>
              <a:tr h="2784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15-Mar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470615"/>
                  </a:ext>
                </a:extLst>
              </a:tr>
              <a:tr h="2784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22-Mar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7978126"/>
                  </a:ext>
                </a:extLst>
              </a:tr>
              <a:tr h="2784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29-Mar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77577037"/>
                  </a:ext>
                </a:extLst>
              </a:tr>
              <a:tr h="2784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84316297"/>
                  </a:ext>
                </a:extLst>
              </a:tr>
              <a:tr h="2784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6098825"/>
                  </a:ext>
                </a:extLst>
              </a:tr>
              <a:tr h="2784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19-Apr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1412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817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3219</TotalTime>
  <Words>317</Words>
  <Application>Microsoft Office PowerPoint</Application>
  <PresentationFormat>Widescreen</PresentationFormat>
  <Paragraphs>160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ACLAD Operations Status</vt:lpstr>
      <vt:lpstr>PowerPoint Presentation</vt:lpstr>
      <vt:lpstr>ACLAD STATUS</vt:lpstr>
      <vt:lpstr>System Output Meter</vt:lpstr>
      <vt:lpstr>Weekly Well Monitoring (gallons per day)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Leon, Claire</cp:lastModifiedBy>
  <cp:revision>26</cp:revision>
  <dcterms:created xsi:type="dcterms:W3CDTF">2021-09-08T16:58:12Z</dcterms:created>
  <dcterms:modified xsi:type="dcterms:W3CDTF">2022-04-13T04:37:11Z</dcterms:modified>
</cp:coreProperties>
</file>