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96" r:id="rId2"/>
    <p:sldId id="302" r:id="rId3"/>
    <p:sldId id="29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164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57A7B-958F-46A6-8E37-2A1C724AD03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02BA5-687B-48FB-B413-CE5DAD693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55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2BA5-687B-48FB-B413-CE5DAD6936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0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2BA5-687B-48FB-B413-CE5DAD6936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99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2BA5-687B-48FB-B413-CE5DAD6936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2173B-5E5F-41B9-9B11-A24A207CF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4F90B-924C-480C-B2CB-E1BC14674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FAC83-7D43-4919-99F5-9A53AB2D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E6974-20F8-4635-A842-99907044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3A601-F585-4A03-889C-6E40E664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0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BDA2-8869-4E2E-A1BC-53087A82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10AF1-7856-4B4D-9D61-690FAA159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C128A-857F-4D83-A839-0A5840B7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1DF56-409C-499B-833D-340AD41F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77BF4-9BC5-41EF-ACDD-3BF26B0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6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231D7F-9E71-4A6F-ACF5-28D628CE7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1346F5-7419-433F-88E3-5872B4611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B2409-C079-4506-A66E-2A92B98C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3D317-702D-40BB-AD1E-5844C4676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6E7AD-DBB4-42DC-A7D2-CDE7EDC3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3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42A23-C574-48AE-BB12-2E52A52B1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634AC-4EF7-49D6-8914-6241D8759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80D65-02F9-4A09-A1D4-CC7309224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27059-48FA-414F-B7E7-5268789B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4EB66-9EE1-4496-880C-91B08AE5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4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E88C-1FA0-4A02-9BDF-DD3B1559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5838F-BD58-4203-83BF-2C63E77D8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83F84-6D88-4389-B370-845AF8D4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4ACC6-44A0-4B27-A177-8E3DC163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2E4CE-2766-4B68-BA0F-11A88611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6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AACD4-B345-421A-B8ED-2414CDDB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A185-43EA-4D3C-AD09-A47E408B8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B96AE-91C6-449B-8A7C-DB21D605B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4FCCC-8B45-44D3-9EC2-96782B84B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BAA71-D9AC-4BA1-B4A2-AF44340C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673E6-5AF4-422C-8D37-4C8BBE9CA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5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2DFF4-DC62-4489-B767-18C11709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E1F1F-BE33-4C37-AA50-13AFB6E0B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3A8A2-F277-4EDD-AE4E-9F2624337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CC345-1924-42F0-91BE-DD558A969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F1FDE-BB96-45EF-90FF-49ADAEBE3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7C3D16-0A2B-4C06-B8AF-B83899F9C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F6E73F-BE00-4978-9C09-E74E980A8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EE95EC-E301-48FA-B6B4-FEFD9A44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7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FF1B1-DCE8-4DB3-8DCB-7486E8F32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CC357F-AED2-45C1-8954-0B1E7E0C8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E0388-580D-49B1-B688-4F6C86A3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076D4-9AE2-41B9-9155-7B328202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2DD77D-E48D-47BB-8C0D-31E30A04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A0B75-B62B-4673-BD5A-792BC633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F00DB-ACFB-4E00-8ED0-75BF601D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6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B5F0-EF05-4B53-984B-8A775B5B9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F52F8-B744-45C6-96C8-3E219302C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D0E58-82E1-4C2A-BE15-9B2CE6F34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165E8-42DA-4974-A461-48701FAAF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237CF-B3DA-40D4-B33B-4EBB2F366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0D86B-BABD-42DD-8352-B1DA51CD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9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4CF8-654D-49B1-9798-3DD760B50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6E8A16-F0B9-4876-B0C3-5829ED35F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84906-D005-4E34-AE3B-BBB068CB2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668A6-E10F-4FF3-9E6B-F14A1B52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0CC58-6623-4749-87C3-766593E9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FAEB0-19DE-4BD6-8D71-088F23A5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1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1F5736-48A1-45A1-8E4B-F3DA2B5D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02E0-4C45-4BAF-B10D-6B47BEB05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49E57-9ABC-4C85-A3F5-088BB2ECF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E00AE-A0A4-4A0E-9597-F620A4EE01C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2D850-79F7-429A-A659-6E0C4A334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3FA58-C151-426A-9D24-5BC585881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7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62AE-91C5-4142-A3A3-5F7534CAA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177"/>
            <a:ext cx="10515600" cy="999466"/>
          </a:xfrm>
        </p:spPr>
        <p:txBody>
          <a:bodyPr>
            <a:normAutofit/>
          </a:bodyPr>
          <a:lstStyle/>
          <a:p>
            <a:r>
              <a:rPr lang="en-US" dirty="0"/>
              <a:t>ACLAD Operations					</a:t>
            </a:r>
            <a:r>
              <a:rPr lang="en-US" sz="3200" dirty="0"/>
              <a:t>2/12/2024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796788-73FC-4BBE-B7BC-A6AD0DF21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38407" y="1154643"/>
            <a:ext cx="4456553" cy="5391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222222"/>
                </a:solidFill>
                <a:latin typeface="Arial" panose="020B0604020202020204" pitchFamily="34" charset="0"/>
              </a:rPr>
              <a:t>Regular Maintenance</a:t>
            </a:r>
          </a:p>
          <a:p>
            <a:pPr lvl="1"/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</a:rPr>
              <a:t>Repaired 4 major drain line breaks due to land movement with expansion joints</a:t>
            </a:r>
          </a:p>
          <a:p>
            <a:pPr lvl="1"/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</a:rPr>
              <a:t>R&amp;R Well 3, 17</a:t>
            </a:r>
          </a:p>
          <a:p>
            <a:pPr lvl="1"/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</a:rPr>
              <a:t>Fixed WW 11 main breaker</a:t>
            </a:r>
          </a:p>
          <a:p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New RPV Wells</a:t>
            </a:r>
            <a:endParaRPr lang="en-US" sz="1400" b="1" dirty="0"/>
          </a:p>
          <a:p>
            <a:pPr lvl="1"/>
            <a:r>
              <a:rPr lang="en-US" sz="1400" b="1" dirty="0"/>
              <a:t>Drilled and developed wells 9, 18, 19, 20</a:t>
            </a:r>
          </a:p>
          <a:p>
            <a:pPr lvl="1"/>
            <a:r>
              <a:rPr lang="en-US" sz="1400" b="1" dirty="0"/>
              <a:t>Installed drain and electric lines to 18 and 20</a:t>
            </a:r>
          </a:p>
          <a:p>
            <a:pPr lvl="1"/>
            <a:r>
              <a:rPr lang="en-US" sz="1400" b="1" dirty="0"/>
              <a:t>WW 18 &amp; 20 pump install this week</a:t>
            </a:r>
          </a:p>
          <a:p>
            <a:pPr lvl="1"/>
            <a:r>
              <a:rPr lang="en-US" sz="1400" b="1" dirty="0"/>
              <a:t>Working with RPV &amp; SCE to energize wells</a:t>
            </a:r>
          </a:p>
          <a:p>
            <a:r>
              <a:rPr lang="en-US" sz="1800" b="1" dirty="0"/>
              <a:t>New ACLAD Wells</a:t>
            </a:r>
          </a:p>
          <a:p>
            <a:pPr lvl="1"/>
            <a:r>
              <a:rPr lang="en-US" sz="1400" b="1" dirty="0"/>
              <a:t>Two new wells drilled and developed</a:t>
            </a:r>
          </a:p>
          <a:p>
            <a:pPr lvl="1"/>
            <a:r>
              <a:rPr lang="en-US" sz="1400" b="1" dirty="0"/>
              <a:t>Working on drains and power</a:t>
            </a:r>
          </a:p>
          <a:p>
            <a:r>
              <a:rPr lang="en-US" sz="1800" b="1" dirty="0"/>
              <a:t>Completed PVDS Culvert repair</a:t>
            </a:r>
          </a:p>
          <a:p>
            <a:r>
              <a:rPr lang="en-US" sz="1800" b="1" dirty="0"/>
              <a:t>Meeting and Tour with LA Stormwater Engineering re: Altamira Canyon</a:t>
            </a:r>
          </a:p>
          <a:p>
            <a:pPr lvl="1"/>
            <a:r>
              <a:rPr lang="en-US" sz="1400" b="1" dirty="0"/>
              <a:t>Presentation Canyon issues at City Hall</a:t>
            </a:r>
          </a:p>
          <a:p>
            <a:pPr lvl="1"/>
            <a:r>
              <a:rPr lang="en-US" sz="1400" b="1" dirty="0"/>
              <a:t>Driving/walking tour of Altamira Canyon from ocean to upper Narcissa </a:t>
            </a:r>
          </a:p>
          <a:p>
            <a:pPr marL="457200" lvl="1" indent="0">
              <a:buNone/>
            </a:pPr>
            <a:endParaRPr lang="en-US" sz="1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D4C2F-EF4B-C7F9-ED13-E5B16B7305EB}"/>
              </a:ext>
            </a:extLst>
          </p:cNvPr>
          <p:cNvSpPr txBox="1"/>
          <p:nvPr/>
        </p:nvSpPr>
        <p:spPr>
          <a:xfrm>
            <a:off x="6797042" y="1215866"/>
            <a:ext cx="46528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CURRENTLY PUMPING ~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130K </a:t>
            </a:r>
            <a:r>
              <a:rPr lang="en-US" sz="2000" b="1" dirty="0">
                <a:solidFill>
                  <a:srgbClr val="FF0000"/>
                </a:solidFill>
              </a:rPr>
              <a:t>GPD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Average output lower due to drain line breaks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6BFF1209-5127-C52C-8224-35053A253CA9}"/>
              </a:ext>
            </a:extLst>
          </p:cNvPr>
          <p:cNvSpPr txBox="1">
            <a:spLocks/>
          </p:cNvSpPr>
          <p:nvPr/>
        </p:nvSpPr>
        <p:spPr>
          <a:xfrm>
            <a:off x="6895206" y="2203643"/>
            <a:ext cx="4456553" cy="495828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Investigate Kelvin Canyon Spring</a:t>
            </a:r>
          </a:p>
          <a:p>
            <a:pPr lvl="1"/>
            <a:r>
              <a:rPr lang="en-US" sz="1400" b="1" dirty="0"/>
              <a:t>Flow diverted since 2019 fire hydrant break at Del Cero Park</a:t>
            </a:r>
          </a:p>
          <a:p>
            <a:pPr lvl="1"/>
            <a:r>
              <a:rPr lang="en-US" sz="1400" b="1" dirty="0"/>
              <a:t>Working with RPV Public Works to repair stream bed</a:t>
            </a:r>
          </a:p>
          <a:p>
            <a:r>
              <a:rPr lang="en-US" sz="1800" b="1" dirty="0"/>
              <a:t>Participating in Landslide Meetings</a:t>
            </a:r>
          </a:p>
          <a:p>
            <a:pPr lvl="1"/>
            <a:r>
              <a:rPr lang="en-US" sz="1400" b="1" dirty="0"/>
              <a:t>Cal Water: Tuesdays</a:t>
            </a:r>
          </a:p>
          <a:p>
            <a:pPr lvl="1"/>
            <a:r>
              <a:rPr lang="en-US" sz="1400" b="1" dirty="0"/>
              <a:t>RPV Landslide Working Group</a:t>
            </a:r>
          </a:p>
          <a:p>
            <a:pPr lvl="1"/>
            <a:r>
              <a:rPr lang="en-US" sz="1400" b="1" dirty="0"/>
              <a:t>LA Public Works for Altamira Canyon</a:t>
            </a:r>
          </a:p>
          <a:p>
            <a:r>
              <a:rPr lang="en-US" sz="1800" b="1" dirty="0"/>
              <a:t>Plans:</a:t>
            </a:r>
          </a:p>
          <a:p>
            <a:pPr lvl="1"/>
            <a:r>
              <a:rPr lang="en-US" sz="1400" b="1" dirty="0"/>
              <a:t>Start operation of 6 new wells</a:t>
            </a:r>
          </a:p>
          <a:p>
            <a:pPr lvl="1"/>
            <a:r>
              <a:rPr lang="en-US" sz="1400" b="1" dirty="0"/>
              <a:t>Work on Kelvin Spring and Altamira Canyons</a:t>
            </a:r>
          </a:p>
          <a:p>
            <a:pPr lvl="1"/>
            <a:r>
              <a:rPr lang="en-US" sz="1400" b="1" dirty="0"/>
              <a:t>WW 2 Broken drain line</a:t>
            </a:r>
          </a:p>
          <a:p>
            <a:pPr lvl="1"/>
            <a:r>
              <a:rPr lang="en-US" sz="1400" b="1" dirty="0"/>
              <a:t>WW 7 Trouble shooting</a:t>
            </a:r>
          </a:p>
          <a:p>
            <a:pPr lvl="1"/>
            <a:r>
              <a:rPr lang="en-US" sz="1400" b="1" dirty="0"/>
              <a:t>WW 3 Electrical issue</a:t>
            </a:r>
          </a:p>
          <a:p>
            <a:pPr lvl="1"/>
            <a:r>
              <a:rPr lang="en-US" sz="1400" b="1" dirty="0"/>
              <a:t>WW 21 Trouble shooting</a:t>
            </a:r>
          </a:p>
          <a:p>
            <a:endParaRPr lang="en-US" sz="1800" b="1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41301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DE401-630C-6B96-C201-98199FDB6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218" y="365125"/>
            <a:ext cx="10269582" cy="1325563"/>
          </a:xfrm>
        </p:spPr>
        <p:txBody>
          <a:bodyPr/>
          <a:lstStyle/>
          <a:p>
            <a:pPr algn="ctr"/>
            <a:r>
              <a:rPr lang="en-US" dirty="0"/>
              <a:t>Four RPV Wells Drilled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024F11-3CDD-E3CF-B7F9-6CF8F42E7520}"/>
              </a:ext>
            </a:extLst>
          </p:cNvPr>
          <p:cNvSpPr txBox="1"/>
          <p:nvPr/>
        </p:nvSpPr>
        <p:spPr>
          <a:xfrm>
            <a:off x="9409168" y="6010018"/>
            <a:ext cx="2453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Friday: Installing 8” PVC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Casing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0D693-7564-F3CD-6930-5980DEBA8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90" y="1513423"/>
            <a:ext cx="5260795" cy="1797713"/>
          </a:xfrm>
        </p:spPr>
        <p:txBody>
          <a:bodyPr>
            <a:normAutofit/>
          </a:bodyPr>
          <a:lstStyle/>
          <a:p>
            <a:r>
              <a:rPr lang="en-US" sz="2400" dirty="0"/>
              <a:t>4 RPV City Wells drilled and developed</a:t>
            </a:r>
          </a:p>
          <a:p>
            <a:pPr lvl="1"/>
            <a:r>
              <a:rPr lang="en-US" sz="2000" dirty="0"/>
              <a:t>Well 9 water depth: 114’3”</a:t>
            </a:r>
          </a:p>
          <a:p>
            <a:pPr lvl="1"/>
            <a:r>
              <a:rPr lang="en-US" sz="2000" dirty="0"/>
              <a:t>Well 18 water depth: 52’6”</a:t>
            </a:r>
          </a:p>
          <a:p>
            <a:pPr lvl="1"/>
            <a:r>
              <a:rPr lang="en-US" sz="2000" dirty="0"/>
              <a:t>Well 19 water depth: 53’</a:t>
            </a:r>
          </a:p>
          <a:p>
            <a:pPr lvl="1"/>
            <a:r>
              <a:rPr lang="en-US" sz="2000" dirty="0"/>
              <a:t>Well 20 water depth: 51’5”</a:t>
            </a:r>
          </a:p>
          <a:p>
            <a:pPr lvl="1"/>
            <a:endParaRPr lang="en-US" sz="2000" dirty="0"/>
          </a:p>
        </p:txBody>
      </p:sp>
      <p:pic>
        <p:nvPicPr>
          <p:cNvPr id="31" name="Picture 30" descr="A wooden box with a green wheel&#10;&#10;Description automatically generated">
            <a:extLst>
              <a:ext uri="{FF2B5EF4-FFF2-40B4-BE49-F238E27FC236}">
                <a16:creationId xmlns:a16="http://schemas.microsoft.com/office/drawing/2014/main" id="{7832D1D8-82C1-B662-C29C-134DE890E6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9"/>
          <a:stretch/>
        </p:blipFill>
        <p:spPr>
          <a:xfrm rot="5400000">
            <a:off x="9363271" y="3830111"/>
            <a:ext cx="2523995" cy="243220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1AFFAFE-6E2E-151B-D906-3072DAC6A5A6}"/>
              </a:ext>
            </a:extLst>
          </p:cNvPr>
          <p:cNvGrpSpPr/>
          <p:nvPr/>
        </p:nvGrpSpPr>
        <p:grpSpPr>
          <a:xfrm>
            <a:off x="0" y="2899775"/>
            <a:ext cx="9144000" cy="3958225"/>
            <a:chOff x="103965" y="2899775"/>
            <a:chExt cx="9144000" cy="39582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1A07D8-5D41-C927-3199-0286B1674125}"/>
                </a:ext>
              </a:extLst>
            </p:cNvPr>
            <p:cNvSpPr txBox="1"/>
            <p:nvPr/>
          </p:nvSpPr>
          <p:spPr>
            <a:xfrm>
              <a:off x="600892" y="3445342"/>
              <a:ext cx="2734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Monday Unloading drill rig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E6CCA1-6762-309F-7CD5-B344911A9C19}"/>
                </a:ext>
              </a:extLst>
            </p:cNvPr>
            <p:cNvSpPr txBox="1"/>
            <p:nvPr/>
          </p:nvSpPr>
          <p:spPr>
            <a:xfrm>
              <a:off x="982670" y="6123543"/>
              <a:ext cx="1956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Setting up on bluff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D4B541-0C47-25C9-78AB-64D7D2D63105}"/>
                </a:ext>
              </a:extLst>
            </p:cNvPr>
            <p:cNvSpPr txBox="1"/>
            <p:nvPr/>
          </p:nvSpPr>
          <p:spPr>
            <a:xfrm>
              <a:off x="1586858" y="5975905"/>
              <a:ext cx="227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Sonic Mud Drilling Rig</a:t>
              </a:r>
            </a:p>
          </p:txBody>
        </p:sp>
        <p:pic>
          <p:nvPicPr>
            <p:cNvPr id="5" name="Picture 4" descr="A rocky hillside with a body of water and a road&#10;&#10;Description automatically generated">
              <a:extLst>
                <a:ext uri="{FF2B5EF4-FFF2-40B4-BE49-F238E27FC236}">
                  <a16:creationId xmlns:a16="http://schemas.microsoft.com/office/drawing/2014/main" id="{68539EB6-7ABA-F838-380A-CCB6A9A4A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283"/>
            <a:stretch/>
          </p:blipFill>
          <p:spPr>
            <a:xfrm>
              <a:off x="103965" y="2899775"/>
              <a:ext cx="9144000" cy="3958225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15209795-7512-7FE3-DADA-D2F3DD91E249}"/>
                </a:ext>
              </a:extLst>
            </p:cNvPr>
            <p:cNvSpPr/>
            <p:nvPr/>
          </p:nvSpPr>
          <p:spPr>
            <a:xfrm rot="2167474">
              <a:off x="2500480" y="5493247"/>
              <a:ext cx="1346469" cy="57619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Well # 18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6145324A-B286-15A0-12C6-82E49D9C726F}"/>
                </a:ext>
              </a:extLst>
            </p:cNvPr>
            <p:cNvSpPr/>
            <p:nvPr/>
          </p:nvSpPr>
          <p:spPr>
            <a:xfrm rot="2167474">
              <a:off x="3352986" y="5087161"/>
              <a:ext cx="1346469" cy="57619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Well # 20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1FC0C9D9-7322-F6C7-8FDD-1BEDD0DD9B09}"/>
                </a:ext>
              </a:extLst>
            </p:cNvPr>
            <p:cNvSpPr/>
            <p:nvPr/>
          </p:nvSpPr>
          <p:spPr>
            <a:xfrm rot="2167474">
              <a:off x="3977882" y="4590789"/>
              <a:ext cx="1346469" cy="57619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Well # 19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A3CF3637-2397-B845-1F7C-74C86D70F164}"/>
                </a:ext>
              </a:extLst>
            </p:cNvPr>
            <p:cNvSpPr/>
            <p:nvPr/>
          </p:nvSpPr>
          <p:spPr>
            <a:xfrm rot="2167474">
              <a:off x="7168056" y="4156184"/>
              <a:ext cx="1346469" cy="57619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Well # 9</a:t>
              </a:r>
            </a:p>
          </p:txBody>
        </p:sp>
      </p:grp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6D3CA9A8-7E24-01A3-9091-DB6DE910AA8C}"/>
              </a:ext>
            </a:extLst>
          </p:cNvPr>
          <p:cNvSpPr txBox="1">
            <a:spLocks/>
          </p:cNvSpPr>
          <p:nvPr/>
        </p:nvSpPr>
        <p:spPr>
          <a:xfrm>
            <a:off x="5980419" y="1496509"/>
            <a:ext cx="5793451" cy="1797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Well 18 &amp;20 drain lines and electrical complete.  Coordinating with SCE for power</a:t>
            </a:r>
          </a:p>
          <a:p>
            <a:r>
              <a:rPr lang="en-US" sz="2400" dirty="0"/>
              <a:t>Installing pumps next week</a:t>
            </a:r>
          </a:p>
          <a:p>
            <a:r>
              <a:rPr lang="en-US" sz="2400" dirty="0"/>
              <a:t>Well 19 &amp; 9 hookups in work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8056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B65D4-1B49-CEF6-A6C0-0298EB27A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41" y="0"/>
            <a:ext cx="10515600" cy="1325563"/>
          </a:xfrm>
        </p:spPr>
        <p:txBody>
          <a:bodyPr/>
          <a:lstStyle/>
          <a:p>
            <a:r>
              <a:rPr lang="en-US" dirty="0"/>
              <a:t>PVDS Culvert Repair Completed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9D4AC05-874A-A057-4DEE-FB76DD9A840E}"/>
              </a:ext>
            </a:extLst>
          </p:cNvPr>
          <p:cNvSpPr txBox="1">
            <a:spLocks/>
          </p:cNvSpPr>
          <p:nvPr/>
        </p:nvSpPr>
        <p:spPr>
          <a:xfrm>
            <a:off x="438327" y="1081990"/>
            <a:ext cx="6065259" cy="226728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Multiple cracks in PVDS Culver</a:t>
            </a:r>
          </a:p>
          <a:p>
            <a:pPr lvl="1"/>
            <a:r>
              <a:rPr lang="en-US" sz="1400" b="1" dirty="0"/>
              <a:t>Cracks range from 1” to 6” at pipe section joints</a:t>
            </a:r>
          </a:p>
          <a:p>
            <a:pPr lvl="1"/>
            <a:r>
              <a:rPr lang="en-US" sz="1400" b="1" dirty="0"/>
              <a:t>11 large cracks to be repaired with expansion joints</a:t>
            </a:r>
          </a:p>
          <a:p>
            <a:r>
              <a:rPr lang="en-US" sz="1800" b="1" dirty="0"/>
              <a:t>PVDS Culvert Repair</a:t>
            </a:r>
          </a:p>
          <a:p>
            <a:pPr lvl="1"/>
            <a:r>
              <a:rPr lang="en-US" sz="1400" b="1" dirty="0"/>
              <a:t>Remove 6” thick concrete liner at cracked joints</a:t>
            </a:r>
          </a:p>
          <a:p>
            <a:pPr lvl="1"/>
            <a:r>
              <a:rPr lang="en-US" sz="1400" b="1" dirty="0"/>
              <a:t>Install simple metal expansion joint</a:t>
            </a:r>
          </a:p>
          <a:p>
            <a:pPr lvl="1"/>
            <a:r>
              <a:rPr lang="en-US" sz="1400" b="1" dirty="0"/>
              <a:t>Replace concrete liner over joint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6C8763-195C-AB14-054B-A3E84A106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1328" y="239118"/>
            <a:ext cx="8808163" cy="37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9C023D-A1DA-9071-2DDE-0336FDDE4E08}"/>
              </a:ext>
            </a:extLst>
          </p:cNvPr>
          <p:cNvSpPr txBox="1"/>
          <p:nvPr/>
        </p:nvSpPr>
        <p:spPr>
          <a:xfrm>
            <a:off x="901602" y="6320928"/>
            <a:ext cx="20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Cracks at pipe joints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4FD46-4B7F-D323-73FE-AA19A41DC7B7}"/>
              </a:ext>
            </a:extLst>
          </p:cNvPr>
          <p:cNvSpPr txBox="1"/>
          <p:nvPr/>
        </p:nvSpPr>
        <p:spPr>
          <a:xfrm>
            <a:off x="3560595" y="6182428"/>
            <a:ext cx="208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Most damage under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PVDS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15AE49-89D6-3AE7-2659-5C20636F6471}"/>
              </a:ext>
            </a:extLst>
          </p:cNvPr>
          <p:cNvSpPr txBox="1"/>
          <p:nvPr/>
        </p:nvSpPr>
        <p:spPr>
          <a:xfrm>
            <a:off x="6063552" y="4472406"/>
            <a:ext cx="1649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Broken Security</a:t>
            </a:r>
          </a:p>
          <a:p>
            <a:r>
              <a:rPr lang="en-US" dirty="0">
                <a:solidFill>
                  <a:schemeClr val="bg1"/>
                </a:solidFill>
              </a:rPr>
              <a:t>Gate &amp; hole at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exit</a:t>
            </a:r>
          </a:p>
        </p:txBody>
      </p:sp>
      <p:pic>
        <p:nvPicPr>
          <p:cNvPr id="6" name="Picture 5" descr="A close-up of a skateboard&#10;&#10;Description automatically generated">
            <a:extLst>
              <a:ext uri="{FF2B5EF4-FFF2-40B4-BE49-F238E27FC236}">
                <a16:creationId xmlns:a16="http://schemas.microsoft.com/office/drawing/2014/main" id="{8C67E96E-DA07-8044-EFA4-8736EA7C0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8" y="3864280"/>
            <a:ext cx="3521750" cy="2641313"/>
          </a:xfrm>
          <a:prstGeom prst="rect">
            <a:avLst/>
          </a:prstGeom>
        </p:spPr>
      </p:pic>
      <p:pic>
        <p:nvPicPr>
          <p:cNvPr id="13" name="Picture 12" descr="A tunnel with a light in the end&#10;&#10;Description automatically generated">
            <a:extLst>
              <a:ext uri="{FF2B5EF4-FFF2-40B4-BE49-F238E27FC236}">
                <a16:creationId xmlns:a16="http://schemas.microsoft.com/office/drawing/2014/main" id="{1069348D-24F0-E93E-F027-3853ECB76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33" y="3864280"/>
            <a:ext cx="3443709" cy="2582782"/>
          </a:xfrm>
          <a:prstGeom prst="rect">
            <a:avLst/>
          </a:prstGeom>
        </p:spPr>
      </p:pic>
      <p:pic>
        <p:nvPicPr>
          <p:cNvPr id="18" name="Picture 17" descr="A person standing on a concrete floor&#10;&#10;Description automatically generated">
            <a:extLst>
              <a:ext uri="{FF2B5EF4-FFF2-40B4-BE49-F238E27FC236}">
                <a16:creationId xmlns:a16="http://schemas.microsoft.com/office/drawing/2014/main" id="{975418DC-1751-0249-2F90-5BA76ACE3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91" y="3864280"/>
            <a:ext cx="3443709" cy="25827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58C145-DF9C-7821-DB5B-2F3F78F87992}"/>
              </a:ext>
            </a:extLst>
          </p:cNvPr>
          <p:cNvSpPr txBox="1"/>
          <p:nvPr/>
        </p:nvSpPr>
        <p:spPr>
          <a:xfrm>
            <a:off x="1593319" y="5878761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B941D5-2932-4B61-F5E2-4B4E02B7EA74}"/>
              </a:ext>
            </a:extLst>
          </p:cNvPr>
          <p:cNvSpPr txBox="1"/>
          <p:nvPr/>
        </p:nvSpPr>
        <p:spPr>
          <a:xfrm>
            <a:off x="5527871" y="5819196"/>
            <a:ext cx="16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Expansion Joint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69E000-3554-054A-D52A-7B1C755A8F19}"/>
              </a:ext>
            </a:extLst>
          </p:cNvPr>
          <p:cNvSpPr txBox="1"/>
          <p:nvPr/>
        </p:nvSpPr>
        <p:spPr>
          <a:xfrm>
            <a:off x="9524382" y="5835617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259838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33515</TotalTime>
  <Words>380</Words>
  <Application>Microsoft Office PowerPoint</Application>
  <PresentationFormat>Widescreen</PresentationFormat>
  <Paragraphs>71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ACLAD Operations     2/12/2024</vt:lpstr>
      <vt:lpstr>Four RPV Wells Drilled</vt:lpstr>
      <vt:lpstr>PVDS Culvert Repair Completed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Leon, Claire</dc:creator>
  <cp:lastModifiedBy>Gordon Leon</cp:lastModifiedBy>
  <cp:revision>112</cp:revision>
  <dcterms:created xsi:type="dcterms:W3CDTF">2021-09-08T16:58:12Z</dcterms:created>
  <dcterms:modified xsi:type="dcterms:W3CDTF">2024-02-12T23:47:58Z</dcterms:modified>
</cp:coreProperties>
</file>