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96" r:id="rId3"/>
    <p:sldId id="297" r:id="rId4"/>
    <p:sldId id="29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rdon\Documents\ACLAD\Meter%20Readings\ACLAD%20Production%20Data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33776310988712E-2"/>
          <c:y val="3.8455808148246014E-2"/>
          <c:w val="0.91712033932931392"/>
          <c:h val="0.75823626863699745"/>
        </c:manualLayout>
      </c:layout>
      <c:lineChart>
        <c:grouping val="standard"/>
        <c:varyColors val="0"/>
        <c:ser>
          <c:idx val="0"/>
          <c:order val="0"/>
          <c:tx>
            <c:strRef>
              <c:f>'Data Summary GPD'!$B$3:$B$4</c:f>
              <c:strCache>
                <c:ptCount val="2"/>
                <c:pt idx="0">
                  <c:v>Narcissa/Gingerroot</c:v>
                </c:pt>
                <c:pt idx="1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GPD'!$B$5:$B$13</c:f>
              <c:numCache>
                <c:formatCode>#,##0</c:formatCode>
                <c:ptCount val="9"/>
                <c:pt idx="0">
                  <c:v>20863.071428571428</c:v>
                </c:pt>
                <c:pt idx="1">
                  <c:v>21829.571428571428</c:v>
                </c:pt>
                <c:pt idx="2">
                  <c:v>13171.428571428571</c:v>
                </c:pt>
                <c:pt idx="3">
                  <c:v>7020</c:v>
                </c:pt>
                <c:pt idx="4">
                  <c:v>17153.333333333332</c:v>
                </c:pt>
                <c:pt idx="5">
                  <c:v>6381.4285714285716</c:v>
                </c:pt>
                <c:pt idx="6">
                  <c:v>0</c:v>
                </c:pt>
                <c:pt idx="7">
                  <c:v>20680</c:v>
                </c:pt>
                <c:pt idx="8">
                  <c:v>17455.652173913044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2C-4F9A-AA0D-29C24294A412}"/>
            </c:ext>
          </c:extLst>
        </c:ser>
        <c:ser>
          <c:idx val="1"/>
          <c:order val="1"/>
          <c:tx>
            <c:strRef>
              <c:f>'Data Summary GPD'!$C$3:$C$4</c:f>
              <c:strCache>
                <c:ptCount val="2"/>
                <c:pt idx="0">
                  <c:v>lower Narcissa</c:v>
                </c:pt>
                <c:pt idx="1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GPD'!$C$5:$C$13</c:f>
              <c:numCache>
                <c:formatCode>#,##0</c:formatCode>
                <c:ptCount val="9"/>
                <c:pt idx="0">
                  <c:v>5108.5714285714284</c:v>
                </c:pt>
                <c:pt idx="1">
                  <c:v>5004.2857142857147</c:v>
                </c:pt>
                <c:pt idx="2">
                  <c:v>5014.2857142857147</c:v>
                </c:pt>
                <c:pt idx="3">
                  <c:v>4977.1428571428569</c:v>
                </c:pt>
                <c:pt idx="4">
                  <c:v>5526.666666666667</c:v>
                </c:pt>
                <c:pt idx="5">
                  <c:v>5100</c:v>
                </c:pt>
                <c:pt idx="6">
                  <c:v>5948.5714285714284</c:v>
                </c:pt>
                <c:pt idx="7">
                  <c:v>2051.4285714285716</c:v>
                </c:pt>
                <c:pt idx="8">
                  <c:v>4944.2857142857147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2C-4F9A-AA0D-29C24294A412}"/>
            </c:ext>
          </c:extLst>
        </c:ser>
        <c:ser>
          <c:idx val="2"/>
          <c:order val="2"/>
          <c:tx>
            <c:strRef>
              <c:f>'Data Summary GPD'!$D$3:$D$4</c:f>
              <c:strCache>
                <c:ptCount val="2"/>
                <c:pt idx="0">
                  <c:v>Narcissa/Figtree</c:v>
                </c:pt>
                <c:pt idx="1">
                  <c:v>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GPD'!$D$5:$D$13</c:f>
              <c:numCache>
                <c:formatCode>#,##0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2C-4F9A-AA0D-29C24294A412}"/>
            </c:ext>
          </c:extLst>
        </c:ser>
        <c:ser>
          <c:idx val="3"/>
          <c:order val="3"/>
          <c:tx>
            <c:strRef>
              <c:f>'Data Summary GPD'!$E$3:$E$4</c:f>
              <c:strCache>
                <c:ptCount val="2"/>
                <c:pt idx="0">
                  <c:v>Beanfield</c:v>
                </c:pt>
                <c:pt idx="1">
                  <c:v>11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GPD'!$E$5:$E$13</c:f>
              <c:numCache>
                <c:formatCode>#,##0</c:formatCode>
                <c:ptCount val="9"/>
                <c:pt idx="0">
                  <c:v>11344.714285714286</c:v>
                </c:pt>
                <c:pt idx="1">
                  <c:v>11402.571428571429</c:v>
                </c:pt>
                <c:pt idx="2">
                  <c:v>11142.857142857143</c:v>
                </c:pt>
                <c:pt idx="3">
                  <c:v>10955</c:v>
                </c:pt>
                <c:pt idx="4">
                  <c:v>10805</c:v>
                </c:pt>
                <c:pt idx="5">
                  <c:v>10871.571428571429</c:v>
                </c:pt>
                <c:pt idx="6">
                  <c:v>11198.714285714286</c:v>
                </c:pt>
                <c:pt idx="7">
                  <c:v>9065.7391304347821</c:v>
                </c:pt>
                <c:pt idx="8">
                  <c:v>11665.428571428571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D2C-4F9A-AA0D-29C24294A412}"/>
            </c:ext>
          </c:extLst>
        </c:ser>
        <c:ser>
          <c:idx val="4"/>
          <c:order val="4"/>
          <c:tx>
            <c:strRef>
              <c:f>'Data Summary GPD'!$F$3:$F$4</c:f>
              <c:strCache>
                <c:ptCount val="2"/>
                <c:pt idx="0">
                  <c:v>upper Gingerroot</c:v>
                </c:pt>
                <c:pt idx="1">
                  <c:v>12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GPD'!$F$5:$F$13</c:f>
              <c:numCache>
                <c:formatCode>#,##0</c:formatCode>
                <c:ptCount val="9"/>
                <c:pt idx="0">
                  <c:v>17531.428571428572</c:v>
                </c:pt>
                <c:pt idx="1">
                  <c:v>17685.714285714286</c:v>
                </c:pt>
                <c:pt idx="2">
                  <c:v>16897.857142857141</c:v>
                </c:pt>
                <c:pt idx="3">
                  <c:v>14955.714285714286</c:v>
                </c:pt>
                <c:pt idx="4">
                  <c:v>20133.333333333332</c:v>
                </c:pt>
                <c:pt idx="5">
                  <c:v>16454.285714285714</c:v>
                </c:pt>
                <c:pt idx="6">
                  <c:v>15795.714285714286</c:v>
                </c:pt>
                <c:pt idx="7">
                  <c:v>17100.869565217392</c:v>
                </c:pt>
                <c:pt idx="8">
                  <c:v>17227.142857142859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D2C-4F9A-AA0D-29C24294A412}"/>
            </c:ext>
          </c:extLst>
        </c:ser>
        <c:ser>
          <c:idx val="5"/>
          <c:order val="5"/>
          <c:tx>
            <c:strRef>
              <c:f>'Data Summary GPD'!$G$3:$G$4</c:f>
              <c:strCache>
                <c:ptCount val="2"/>
                <c:pt idx="0">
                  <c:v>King/Sweetbay</c:v>
                </c:pt>
                <c:pt idx="1">
                  <c:v>13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GPD'!$G$5:$G$13</c:f>
              <c:numCache>
                <c:formatCode>#,##0</c:formatCode>
                <c:ptCount val="9"/>
                <c:pt idx="0">
                  <c:v>9997.1428571428569</c:v>
                </c:pt>
                <c:pt idx="1">
                  <c:v>10087.142857142857</c:v>
                </c:pt>
                <c:pt idx="2">
                  <c:v>9845</c:v>
                </c:pt>
                <c:pt idx="3">
                  <c:v>7271.25</c:v>
                </c:pt>
                <c:pt idx="4">
                  <c:v>12960</c:v>
                </c:pt>
                <c:pt idx="5">
                  <c:v>9712.8571428571431</c:v>
                </c:pt>
                <c:pt idx="6">
                  <c:v>10105.714285714286</c:v>
                </c:pt>
                <c:pt idx="7">
                  <c:v>3455.6521739130435</c:v>
                </c:pt>
                <c:pt idx="8">
                  <c:v>-5872.8571428571431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D2C-4F9A-AA0D-29C24294A412}"/>
            </c:ext>
          </c:extLst>
        </c:ser>
        <c:ser>
          <c:idx val="6"/>
          <c:order val="6"/>
          <c:tx>
            <c:strRef>
              <c:f>'Data Summary GPD'!$H$3:$H$4</c:f>
              <c:strCache>
                <c:ptCount val="2"/>
                <c:pt idx="0">
                  <c:v>Narcissa/Vanderlip</c:v>
                </c:pt>
                <c:pt idx="1">
                  <c:v>15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GPD'!$H$5:$H$13</c:f>
              <c:numCache>
                <c:formatCode>#,##0</c:formatCode>
                <c:ptCount val="9"/>
                <c:pt idx="0">
                  <c:v>1779.5714285714287</c:v>
                </c:pt>
                <c:pt idx="1">
                  <c:v>1750.1428571428571</c:v>
                </c:pt>
                <c:pt idx="2">
                  <c:v>1786.1428571428571</c:v>
                </c:pt>
                <c:pt idx="3">
                  <c:v>3206</c:v>
                </c:pt>
                <c:pt idx="4">
                  <c:v>15472.333333333334</c:v>
                </c:pt>
                <c:pt idx="5">
                  <c:v>13292</c:v>
                </c:pt>
                <c:pt idx="6">
                  <c:v>0</c:v>
                </c:pt>
                <c:pt idx="7">
                  <c:v>12623.652173913044</c:v>
                </c:pt>
                <c:pt idx="8">
                  <c:v>21339.714285714286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D2C-4F9A-AA0D-29C24294A412}"/>
            </c:ext>
          </c:extLst>
        </c:ser>
        <c:ser>
          <c:idx val="7"/>
          <c:order val="7"/>
          <c:tx>
            <c:strRef>
              <c:f>'Data Summary GPD'!$I$3:$I$4</c:f>
              <c:strCache>
                <c:ptCount val="2"/>
                <c:pt idx="0">
                  <c:v>Petak/Sweetbay</c:v>
                </c:pt>
                <c:pt idx="1">
                  <c:v>16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GPD'!$I$5:$I$13</c:f>
              <c:numCache>
                <c:formatCode>#,##0</c:formatCode>
                <c:ptCount val="9"/>
                <c:pt idx="0">
                  <c:v>6590</c:v>
                </c:pt>
                <c:pt idx="1">
                  <c:v>7081.4285714285716</c:v>
                </c:pt>
                <c:pt idx="2">
                  <c:v>9236.4285714285706</c:v>
                </c:pt>
                <c:pt idx="3">
                  <c:v>9235</c:v>
                </c:pt>
                <c:pt idx="4">
                  <c:v>8160</c:v>
                </c:pt>
                <c:pt idx="5">
                  <c:v>12240</c:v>
                </c:pt>
                <c:pt idx="6">
                  <c:v>5170</c:v>
                </c:pt>
                <c:pt idx="7">
                  <c:v>8450.434782608696</c:v>
                </c:pt>
                <c:pt idx="8">
                  <c:v>8801.4285714285706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D2C-4F9A-AA0D-29C24294A412}"/>
            </c:ext>
          </c:extLst>
        </c:ser>
        <c:ser>
          <c:idx val="8"/>
          <c:order val="8"/>
          <c:tx>
            <c:strRef>
              <c:f>'Data Summary GPD'!$J$3:$J$4</c:f>
              <c:strCache>
                <c:ptCount val="2"/>
                <c:pt idx="0">
                  <c:v>Thyme</c:v>
                </c:pt>
                <c:pt idx="1">
                  <c:v>17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GPD'!$J$5:$J$13</c:f>
              <c:numCache>
                <c:formatCode>#,##0</c:formatCode>
                <c:ptCount val="9"/>
                <c:pt idx="0">
                  <c:v>1267.8571428571429</c:v>
                </c:pt>
                <c:pt idx="1">
                  <c:v>1001.4285714285714</c:v>
                </c:pt>
                <c:pt idx="2">
                  <c:v>952.85714285714289</c:v>
                </c:pt>
                <c:pt idx="3">
                  <c:v>941.25</c:v>
                </c:pt>
                <c:pt idx="4">
                  <c:v>911.66666666666663</c:v>
                </c:pt>
                <c:pt idx="5">
                  <c:v>905.71428571428567</c:v>
                </c:pt>
                <c:pt idx="6">
                  <c:v>990</c:v>
                </c:pt>
                <c:pt idx="7">
                  <c:v>944.3478260869565</c:v>
                </c:pt>
                <c:pt idx="8">
                  <c:v>868.57142857142856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D2C-4F9A-AA0D-29C24294A412}"/>
            </c:ext>
          </c:extLst>
        </c:ser>
        <c:ser>
          <c:idx val="9"/>
          <c:order val="9"/>
          <c:tx>
            <c:strRef>
              <c:f>'Data Summary GPD'!$K$3:$K$4</c:f>
              <c:strCache>
                <c:ptCount val="2"/>
                <c:pt idx="0">
                  <c:v>End of Narcissa</c:v>
                </c:pt>
                <c:pt idx="1">
                  <c:v>19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GPD'!$K$5:$K$13</c:f>
              <c:numCache>
                <c:formatCode>#,##0</c:formatCode>
                <c:ptCount val="9"/>
                <c:pt idx="0">
                  <c:v>2570.7142857142858</c:v>
                </c:pt>
                <c:pt idx="1">
                  <c:v>2144.2857142857142</c:v>
                </c:pt>
                <c:pt idx="2">
                  <c:v>2108.5714285714284</c:v>
                </c:pt>
                <c:pt idx="3">
                  <c:v>1638.5714285714287</c:v>
                </c:pt>
                <c:pt idx="4">
                  <c:v>1900</c:v>
                </c:pt>
                <c:pt idx="5">
                  <c:v>1427.1428571428571</c:v>
                </c:pt>
                <c:pt idx="6">
                  <c:v>1317.1428571428571</c:v>
                </c:pt>
                <c:pt idx="7">
                  <c:v>1109.5652173913043</c:v>
                </c:pt>
                <c:pt idx="8">
                  <c:v>794.28571428571433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D2C-4F9A-AA0D-29C24294A412}"/>
            </c:ext>
          </c:extLst>
        </c:ser>
        <c:ser>
          <c:idx val="10"/>
          <c:order val="10"/>
          <c:tx>
            <c:strRef>
              <c:f>'Data Summary GPD'!$L$3:$L$4</c:f>
              <c:strCache>
                <c:ptCount val="2"/>
                <c:pt idx="0">
                  <c:v>Sweetbay</c:v>
                </c:pt>
                <c:pt idx="1">
                  <c:v>Yamaguchi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GPD'!$L$5:$L$13</c:f>
              <c:numCache>
                <c:formatCode>#,##0</c:formatCode>
                <c:ptCount val="9"/>
                <c:pt idx="0">
                  <c:v>3961.4285714285716</c:v>
                </c:pt>
                <c:pt idx="1">
                  <c:v>3825.7142857142858</c:v>
                </c:pt>
                <c:pt idx="2">
                  <c:v>3851.4285714285716</c:v>
                </c:pt>
                <c:pt idx="3">
                  <c:v>3818.75</c:v>
                </c:pt>
                <c:pt idx="4">
                  <c:v>3618.3333333333335</c:v>
                </c:pt>
                <c:pt idx="5">
                  <c:v>3700</c:v>
                </c:pt>
                <c:pt idx="6">
                  <c:v>3582.8571428571427</c:v>
                </c:pt>
                <c:pt idx="7">
                  <c:v>4266.086956521739</c:v>
                </c:pt>
                <c:pt idx="8">
                  <c:v>3494.2857142857142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D2C-4F9A-AA0D-29C24294A412}"/>
            </c:ext>
          </c:extLst>
        </c:ser>
        <c:ser>
          <c:idx val="11"/>
          <c:order val="11"/>
          <c:tx>
            <c:strRef>
              <c:f>'Data Summary GPD'!$M$3:$M$4</c:f>
              <c:strCache>
                <c:ptCount val="2"/>
                <c:pt idx="0">
                  <c:v>Lower Figtree</c:v>
                </c:pt>
                <c:pt idx="1">
                  <c:v>3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GPD'!$M$5:$M$13</c:f>
              <c:numCache>
                <c:formatCode>#,##0</c:formatCode>
                <c:ptCount val="9"/>
                <c:pt idx="0">
                  <c:v>9602.1428571428569</c:v>
                </c:pt>
                <c:pt idx="1">
                  <c:v>10057.142857142857</c:v>
                </c:pt>
                <c:pt idx="2">
                  <c:v>8330.7142857142862</c:v>
                </c:pt>
                <c:pt idx="3">
                  <c:v>7102.8571428571431</c:v>
                </c:pt>
                <c:pt idx="4">
                  <c:v>7851.666666666667</c:v>
                </c:pt>
                <c:pt idx="5">
                  <c:v>5637.1428571428569</c:v>
                </c:pt>
                <c:pt idx="6">
                  <c:v>5240</c:v>
                </c:pt>
                <c:pt idx="7">
                  <c:v>3880</c:v>
                </c:pt>
                <c:pt idx="8">
                  <c:v>3845.7142857142858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D2C-4F9A-AA0D-29C24294A412}"/>
            </c:ext>
          </c:extLst>
        </c:ser>
        <c:ser>
          <c:idx val="12"/>
          <c:order val="12"/>
          <c:tx>
            <c:strRef>
              <c:f>'Data Summary GPD'!$N$3:$N$4</c:f>
              <c:strCache>
                <c:ptCount val="2"/>
                <c:pt idx="0">
                  <c:v>Mid Sweetbay</c:v>
                </c:pt>
                <c:pt idx="1">
                  <c:v>8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GPD'!$N$5:$N$13</c:f>
              <c:numCache>
                <c:formatCode>#,##0</c:formatCode>
                <c:ptCount val="9"/>
                <c:pt idx="0">
                  <c:v>-1</c:v>
                </c:pt>
                <c:pt idx="1">
                  <c:v>0</c:v>
                </c:pt>
                <c:pt idx="2">
                  <c:v>2090</c:v>
                </c:pt>
                <c:pt idx="3">
                  <c:v>5720</c:v>
                </c:pt>
                <c:pt idx="4">
                  <c:v>1401.6666666666667</c:v>
                </c:pt>
                <c:pt idx="5">
                  <c:v>1390</c:v>
                </c:pt>
                <c:pt idx="6">
                  <c:v>1397.1428571428571</c:v>
                </c:pt>
                <c:pt idx="7">
                  <c:v>693.91304347826087</c:v>
                </c:pt>
                <c:pt idx="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D2C-4F9A-AA0D-29C24294A412}"/>
            </c:ext>
          </c:extLst>
        </c:ser>
        <c:ser>
          <c:idx val="13"/>
          <c:order val="13"/>
          <c:tx>
            <c:strRef>
              <c:f>'Data Summary GPD'!$O$3:$O$4</c:f>
              <c:strCache>
                <c:ptCount val="2"/>
                <c:pt idx="0">
                  <c:v>Total GPD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Summary GPD'!$A$5:$A$13</c:f>
              <c:numCache>
                <c:formatCode>[$-409]d\-mmm;@</c:formatCode>
                <c:ptCount val="9"/>
                <c:pt idx="0">
                  <c:v>44571</c:v>
                </c:pt>
                <c:pt idx="1">
                  <c:v>44572</c:v>
                </c:pt>
                <c:pt idx="2">
                  <c:v>44586</c:v>
                </c:pt>
                <c:pt idx="3">
                  <c:v>44594</c:v>
                </c:pt>
                <c:pt idx="4">
                  <c:v>44600</c:v>
                </c:pt>
                <c:pt idx="5">
                  <c:v>44607</c:v>
                </c:pt>
                <c:pt idx="6">
                  <c:v>44614</c:v>
                </c:pt>
                <c:pt idx="7">
                  <c:v>44621</c:v>
                </c:pt>
                <c:pt idx="8">
                  <c:v>44628</c:v>
                </c:pt>
              </c:numCache>
            </c:numRef>
          </c:cat>
          <c:val>
            <c:numRef>
              <c:f>'Data Summary GPD'!$O$5:$O$13</c:f>
              <c:numCache>
                <c:formatCode>#,##0</c:formatCode>
                <c:ptCount val="9"/>
                <c:pt idx="0">
                  <c:v>77053.071428571435</c:v>
                </c:pt>
                <c:pt idx="1">
                  <c:v>77986.571428571406</c:v>
                </c:pt>
                <c:pt idx="2">
                  <c:v>70155.428571428565</c:v>
                </c:pt>
                <c:pt idx="3">
                  <c:v>60199.928571428572</c:v>
                </c:pt>
                <c:pt idx="4">
                  <c:v>93022.333333333328</c:v>
                </c:pt>
                <c:pt idx="5">
                  <c:v>76385</c:v>
                </c:pt>
                <c:pt idx="6">
                  <c:v>50525.857142857145</c:v>
                </c:pt>
                <c:pt idx="7">
                  <c:v>75481.689440993796</c:v>
                </c:pt>
                <c:pt idx="8">
                  <c:v>77223.65217391304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D2C-4F9A-AA0D-29C24294A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7655792"/>
        <c:axId val="1677656208"/>
      </c:lineChart>
      <c:dateAx>
        <c:axId val="1677655792"/>
        <c:scaling>
          <c:orientation val="minMax"/>
        </c:scaling>
        <c:delete val="0"/>
        <c:axPos val="b"/>
        <c:numFmt formatCode="[$-409]d\-mmm;@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656208"/>
        <c:crosses val="autoZero"/>
        <c:auto val="1"/>
        <c:lblOffset val="100"/>
        <c:baseTimeUnit val="days"/>
      </c:dateAx>
      <c:valAx>
        <c:axId val="167765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65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6387175159754435E-3"/>
          <c:y val="0.87824944943270389"/>
          <c:w val="0.97716570825404991"/>
          <c:h val="0.10443060920052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57A7B-958F-46A6-8E37-2A1C724AD03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02BA5-687B-48FB-B413-CE5DAD693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5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173B-5E5F-41B9-9B11-A24A207CF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4F90B-924C-480C-B2CB-E1BC14674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FAC83-7D43-4919-99F5-9A53AB2D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E6974-20F8-4635-A842-99907044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3A601-F585-4A03-889C-6E40E664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0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BDA2-8869-4E2E-A1BC-53087A82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10AF1-7856-4B4D-9D61-690FAA159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C128A-857F-4D83-A839-0A5840B7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1DF56-409C-499B-833D-340AD41F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7BF4-9BC5-41EF-ACDD-3BF26B0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6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31D7F-9E71-4A6F-ACF5-28D628CE7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1346F5-7419-433F-88E3-5872B4611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B2409-C079-4506-A66E-2A92B98C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3D317-702D-40BB-AD1E-5844C467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6E7AD-DBB4-42DC-A7D2-CDE7EDC3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3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2A23-C574-48AE-BB12-2E52A52B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634AC-4EF7-49D6-8914-6241D8759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0D65-02F9-4A09-A1D4-CC730922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27059-48FA-414F-B7E7-5268789B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EB66-9EE1-4496-880C-91B08AE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E88C-1FA0-4A02-9BDF-DD3B1559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5838F-BD58-4203-83BF-2C63E77D8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83F84-6D88-4389-B370-845AF8D4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ACC6-44A0-4B27-A177-8E3DC163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2E4CE-2766-4B68-BA0F-11A88611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6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ACD4-B345-421A-B8ED-2414CDDB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A185-43EA-4D3C-AD09-A47E408B8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B96AE-91C6-449B-8A7C-DB21D605B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4FCCC-8B45-44D3-9EC2-96782B84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BAA71-D9AC-4BA1-B4A2-AF44340C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673E6-5AF4-422C-8D37-4C8BBE9C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5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DFF4-DC62-4489-B767-18C11709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E1F1F-BE33-4C37-AA50-13AFB6E0B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3A8A2-F277-4EDD-AE4E-9F2624337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CC345-1924-42F0-91BE-DD558A969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F1FDE-BB96-45EF-90FF-49ADAEBE3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C3D16-0A2B-4C06-B8AF-B83899F9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6E73F-BE00-4978-9C09-E74E980A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E95EC-E301-48FA-B6B4-FEFD9A44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F1B1-DCE8-4DB3-8DCB-7486E8F3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C357F-AED2-45C1-8954-0B1E7E0C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E0388-580D-49B1-B688-4F6C86A3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076D4-9AE2-41B9-9155-7B328202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DD77D-E48D-47BB-8C0D-31E30A04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A0B75-B62B-4673-BD5A-792BC633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F00DB-ACFB-4E00-8ED0-75BF601D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B5F0-EF05-4B53-984B-8A775B5B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52F8-B744-45C6-96C8-3E219302C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D0E58-82E1-4C2A-BE15-9B2CE6F34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165E8-42DA-4974-A461-48701FAA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237CF-B3DA-40D4-B33B-4EBB2F36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0D86B-BABD-42DD-8352-B1DA51CD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4CF8-654D-49B1-9798-3DD760B5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E8A16-F0B9-4876-B0C3-5829ED35F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84906-D005-4E34-AE3B-BBB068CB2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668A6-E10F-4FF3-9E6B-F14A1B52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0CC58-6623-4749-87C3-766593E9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FAEB0-19DE-4BD6-8D71-088F23A5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1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F5736-48A1-45A1-8E4B-F3DA2B5D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02E0-4C45-4BAF-B10D-6B47BEB05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49E57-9ABC-4C85-A3F5-088BB2EC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E00AE-A0A4-4A0E-9597-F620A4EE01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2D850-79F7-429A-A659-6E0C4A334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3FA58-C151-426A-9D24-5BC585881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C509-92D9-47F0-9A25-50239488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2C2C9E-FACD-49E6-ABFB-2991BF5EF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132" y="307409"/>
            <a:ext cx="7384778" cy="622231"/>
          </a:xfrm>
        </p:spPr>
        <p:txBody>
          <a:bodyPr>
            <a:normAutofit/>
          </a:bodyPr>
          <a:lstStyle/>
          <a:p>
            <a:r>
              <a:rPr lang="en-US" dirty="0"/>
              <a:t>ACLAD Summary Report  March 9, 2022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C4B24FA-F38D-4CA5-9F9C-A3388E866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9558"/>
              </p:ext>
            </p:extLst>
          </p:nvPr>
        </p:nvGraphicFramePr>
        <p:xfrm>
          <a:off x="341606" y="1103971"/>
          <a:ext cx="11508787" cy="5252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955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62AE-91C5-4142-A3A3-5F7534CA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ACLAD STATUS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796788-73FC-4BBE-B7BC-A6AD0DF21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CURRENTLY PUMPING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77,224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 GALLONS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Well #15 pump replaced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Fixed leak in 4” drain pipe across PVDS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Received 3” System Output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Received well camera and found buckle in Well #7 at </a:t>
            </a:r>
            <a:r>
              <a:rPr lang="en-US" sz="2000" b="1" dirty="0" err="1"/>
              <a:t>aprox</a:t>
            </a:r>
            <a:r>
              <a:rPr lang="en-US" sz="2000" b="1" dirty="0"/>
              <a:t> 125’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Well #13 Pump? Failed last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Well #8 (mid-</a:t>
            </a:r>
            <a:r>
              <a:rPr lang="en-US" sz="2000" b="1" dirty="0" err="1"/>
              <a:t>sweetbay</a:t>
            </a:r>
            <a:r>
              <a:rPr lang="en-US" sz="2000" b="1" dirty="0"/>
              <a:t>) very low flow.  Turned off to diagnose cause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ACLAD Near-term Plan</a:t>
            </a:r>
          </a:p>
          <a:p>
            <a:pPr marL="742950" lvl="1" indent="-285750"/>
            <a:r>
              <a:rPr lang="en-US" sz="2000" b="1" dirty="0"/>
              <a:t>Install Output Meter across PVDS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Replace pump in Well #7 (Narcissa by Figtree)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Diagnose well #13 Failure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Check out pump in well #2 (lower Narcissa), gradually decreasing output</a:t>
            </a:r>
          </a:p>
        </p:txBody>
      </p:sp>
    </p:spTree>
    <p:extLst>
      <p:ext uri="{BB962C8B-B14F-4D97-AF65-F5344CB8AC3E}">
        <p14:creationId xmlns:p14="http://schemas.microsoft.com/office/powerpoint/2010/main" val="2641301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DB49-F960-46A5-82F9-0A69E7AD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Well #7</a:t>
            </a:r>
          </a:p>
        </p:txBody>
      </p:sp>
      <p:pic>
        <p:nvPicPr>
          <p:cNvPr id="4" name="Well #7 Buckle">
            <a:hlinkClick r:id="" action="ppaction://media"/>
            <a:extLst>
              <a:ext uri="{FF2B5EF4-FFF2-40B4-BE49-F238E27FC236}">
                <a16:creationId xmlns:a16="http://schemas.microsoft.com/office/drawing/2014/main" id="{8CE624F1-1333-411F-AD66-60E35C48EA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016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8CAB-632F-4C96-9A2E-91193704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304"/>
          </a:xfrm>
        </p:spPr>
        <p:txBody>
          <a:bodyPr/>
          <a:lstStyle/>
          <a:p>
            <a:r>
              <a:rPr lang="en-US" dirty="0"/>
              <a:t>Weekly Well Monitoring (gallons per day)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F240F5-3AE8-4350-AC98-C941574CA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94793"/>
              </p:ext>
            </p:extLst>
          </p:nvPr>
        </p:nvGraphicFramePr>
        <p:xfrm>
          <a:off x="1521522" y="4530928"/>
          <a:ext cx="1193800" cy="1793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4243452439"/>
                    </a:ext>
                  </a:extLst>
                </a:gridCol>
              </a:tblGrid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2-Feb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1601115"/>
                  </a:ext>
                </a:extLst>
              </a:tr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8-Feb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6476799"/>
                  </a:ext>
                </a:extLst>
              </a:tr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15-Feb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55174812"/>
                  </a:ext>
                </a:extLst>
              </a:tr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22-Feb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20165700"/>
                  </a:ext>
                </a:extLst>
              </a:tr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1-Mar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2243495"/>
                  </a:ext>
                </a:extLst>
              </a:tr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8-Mar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79308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3CF450-86A2-4A76-92D2-83098882F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71623"/>
              </p:ext>
            </p:extLst>
          </p:nvPr>
        </p:nvGraphicFramePr>
        <p:xfrm>
          <a:off x="838200" y="1176656"/>
          <a:ext cx="9550400" cy="723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40618389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26807507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77314995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60607864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9899609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47736984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70566106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636569860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Narcissa/Gingerroot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lower Narcissa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Narcissa/Figtree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Beanfield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upper Gingerroot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King/Sweetbay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Narcissa/Vanderlip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185577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3557001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91F0B2A-2FDC-4B3C-8596-17B4B995E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882560"/>
              </p:ext>
            </p:extLst>
          </p:nvPr>
        </p:nvGraphicFramePr>
        <p:xfrm>
          <a:off x="2715322" y="3948837"/>
          <a:ext cx="8356600" cy="597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196252088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57296079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52803444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5764760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795121423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7343858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60537996"/>
                    </a:ext>
                  </a:extLst>
                </a:gridCol>
              </a:tblGrid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Petak/Sweetbay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Thyme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End of Narcissa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Sweetbay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Lower Figtree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Mid Sweetbay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Total GPD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97459742"/>
                  </a:ext>
                </a:extLst>
              </a:tr>
              <a:tr h="298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Yamaguchi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293291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721A7E-346C-4EDA-8107-2B0A055C0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82726"/>
              </p:ext>
            </p:extLst>
          </p:nvPr>
        </p:nvGraphicFramePr>
        <p:xfrm>
          <a:off x="2715321" y="4563216"/>
          <a:ext cx="8356600" cy="1760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387118437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973186959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1404231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452427445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703781303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06274166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947022389"/>
                    </a:ext>
                  </a:extLst>
                </a:gridCol>
              </a:tblGrid>
              <a:tr h="29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9,235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1,639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3,819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7,103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5,720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60,200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22689604"/>
                  </a:ext>
                </a:extLst>
              </a:tr>
              <a:tr h="29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8,160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3,618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7,852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1,402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93,022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79407747"/>
                  </a:ext>
                </a:extLst>
              </a:tr>
              <a:tr h="29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12,240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1,427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5,637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1,390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76,385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8299194"/>
                  </a:ext>
                </a:extLst>
              </a:tr>
              <a:tr h="29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5,170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1,317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3,583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5,240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50,526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86118087"/>
                  </a:ext>
                </a:extLst>
              </a:tr>
              <a:tr h="29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8,450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1,110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4,266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75,482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24378910"/>
                  </a:ext>
                </a:extLst>
              </a:tr>
              <a:tr h="29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8,801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3,494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3,846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77,224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770208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86DAFD-095D-4615-9337-583B14B9A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532488"/>
              </p:ext>
            </p:extLst>
          </p:nvPr>
        </p:nvGraphicFramePr>
        <p:xfrm>
          <a:off x="838199" y="1917230"/>
          <a:ext cx="9550401" cy="1706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2163">
                  <a:extLst>
                    <a:ext uri="{9D8B030D-6E8A-4147-A177-3AD203B41FA5}">
                      <a16:colId xmlns:a16="http://schemas.microsoft.com/office/drawing/2014/main" val="999200183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1564958963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2979664999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3750741671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1109316983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268371055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4294633430"/>
                    </a:ext>
                  </a:extLst>
                </a:gridCol>
                <a:gridCol w="1214034">
                  <a:extLst>
                    <a:ext uri="{9D8B030D-6E8A-4147-A177-3AD203B41FA5}">
                      <a16:colId xmlns:a16="http://schemas.microsoft.com/office/drawing/2014/main" val="788988878"/>
                    </a:ext>
                  </a:extLst>
                </a:gridCol>
              </a:tblGrid>
              <a:tr h="28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7,020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4,977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10,955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14,956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7,271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3,206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4906375"/>
                  </a:ext>
                </a:extLst>
              </a:tr>
              <a:tr h="28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17,153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5,527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10,805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20,133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12,960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15,472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94994424"/>
                  </a:ext>
                </a:extLst>
              </a:tr>
              <a:tr h="28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6,381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10,872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16,454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9,713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13,292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1795788"/>
                  </a:ext>
                </a:extLst>
              </a:tr>
              <a:tr h="28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5,949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11,199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15,796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10,106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66683030"/>
                  </a:ext>
                </a:extLst>
              </a:tr>
              <a:tr h="28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1-Mar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20,680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2,051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9,066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17,101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3,456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12,624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55337450"/>
                  </a:ext>
                </a:extLst>
              </a:tr>
              <a:tr h="28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8-Mar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17,456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4,944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11,665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17,227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21,340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53372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81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266</Words>
  <Application>Microsoft Office PowerPoint</Application>
  <PresentationFormat>Widescreen</PresentationFormat>
  <Paragraphs>142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ACLAD STATUS</vt:lpstr>
      <vt:lpstr>Video of Well #7</vt:lpstr>
      <vt:lpstr>Weekly Well Monitoring (gallons per day)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Leon, Claire</dc:creator>
  <cp:lastModifiedBy>Leon, Claire</cp:lastModifiedBy>
  <cp:revision>22</cp:revision>
  <dcterms:created xsi:type="dcterms:W3CDTF">2021-09-08T16:58:12Z</dcterms:created>
  <dcterms:modified xsi:type="dcterms:W3CDTF">2022-03-09T20:59:44Z</dcterms:modified>
</cp:coreProperties>
</file>