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6" r:id="rId2"/>
    <p:sldId id="302" r:id="rId3"/>
    <p:sldId id="299" r:id="rId4"/>
    <p:sldId id="30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3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7A7B-958F-46A6-8E37-2A1C724AD03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02BA5-687B-48FB-B413-CE5DAD69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2BA5-687B-48FB-B413-CE5DAD6936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0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2BA5-687B-48FB-B413-CE5DAD693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9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2BA5-687B-48FB-B413-CE5DAD693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173B-5E5F-41B9-9B11-A24A207CF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4F90B-924C-480C-B2CB-E1BC14674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FAC83-7D43-4919-99F5-9A53AB2D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E6974-20F8-4635-A842-99907044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A601-F585-4A03-889C-6E40E664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0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BDA2-8869-4E2E-A1BC-53087A82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10AF1-7856-4B4D-9D61-690FAA159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128A-857F-4D83-A839-0A5840B7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1DF56-409C-499B-833D-340AD41F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7BF4-9BC5-41EF-ACDD-3BF26B0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6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231D7F-9E71-4A6F-ACF5-28D628CE7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346F5-7419-433F-88E3-5872B4611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B2409-C079-4506-A66E-2A92B98C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3D317-702D-40BB-AD1E-5844C467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6E7AD-DBB4-42DC-A7D2-CDE7EDC3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3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2A23-C574-48AE-BB12-2E52A52B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634AC-4EF7-49D6-8914-6241D875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80D65-02F9-4A09-A1D4-CC730922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27059-48FA-414F-B7E7-5268789B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4EB66-9EE1-4496-880C-91B08AE5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E88C-1FA0-4A02-9BDF-DD3B1559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5838F-BD58-4203-83BF-2C63E77D8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3F84-6D88-4389-B370-845AF8D4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4ACC6-44A0-4B27-A177-8E3DC163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E4CE-2766-4B68-BA0F-11A88611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6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ACD4-B345-421A-B8ED-2414CDDB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A185-43EA-4D3C-AD09-A47E408B8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B96AE-91C6-449B-8A7C-DB21D605B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4FCCC-8B45-44D3-9EC2-96782B84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BAA71-D9AC-4BA1-B4A2-AF44340C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673E6-5AF4-422C-8D37-4C8BBE9C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DFF4-DC62-4489-B767-18C11709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E1F1F-BE33-4C37-AA50-13AFB6E0B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3A8A2-F277-4EDD-AE4E-9F262433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CC345-1924-42F0-91BE-DD558A969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F1FDE-BB96-45EF-90FF-49ADAEBE3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C3D16-0A2B-4C06-B8AF-B83899F9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6E73F-BE00-4978-9C09-E74E980A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E95EC-E301-48FA-B6B4-FEFD9A44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F1B1-DCE8-4DB3-8DCB-7486E8F3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C357F-AED2-45C1-8954-0B1E7E0C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E0388-580D-49B1-B688-4F6C86A3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076D4-9AE2-41B9-9155-7B328202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DD77D-E48D-47BB-8C0D-31E30A04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A0B75-B62B-4673-BD5A-792BC633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F00DB-ACFB-4E00-8ED0-75BF601D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B5F0-EF05-4B53-984B-8A775B5B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52F8-B744-45C6-96C8-3E219302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D0E58-82E1-4C2A-BE15-9B2CE6F34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165E8-42DA-4974-A461-48701FAA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237CF-B3DA-40D4-B33B-4EBB2F36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0D86B-BABD-42DD-8352-B1DA51CD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4CF8-654D-49B1-9798-3DD760B5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E8A16-F0B9-4876-B0C3-5829ED35F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84906-D005-4E34-AE3B-BBB068CB2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668A6-E10F-4FF3-9E6B-F14A1B52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0CC58-6623-4749-87C3-766593E9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FAEB0-19DE-4BD6-8D71-088F23A5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F5736-48A1-45A1-8E4B-F3DA2B5D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02E0-4C45-4BAF-B10D-6B47BEB0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49E57-9ABC-4C85-A3F5-088BB2EC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00AE-A0A4-4A0E-9597-F620A4EE01C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2D850-79F7-429A-A659-6E0C4A334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FA58-C151-426A-9D24-5BC585881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62AE-91C5-4142-A3A3-5F7534CA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177"/>
            <a:ext cx="10515600" cy="999466"/>
          </a:xfrm>
        </p:spPr>
        <p:txBody>
          <a:bodyPr/>
          <a:lstStyle/>
          <a:p>
            <a:r>
              <a:rPr lang="en-US" dirty="0"/>
              <a:t>     ACLAD Status			</a:t>
            </a:r>
            <a:r>
              <a:rPr lang="en-US" sz="3200" dirty="0"/>
              <a:t>Dec 11, 2023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796788-73FC-4BBE-B7BC-A6AD0DF21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38407" y="1154643"/>
            <a:ext cx="4456553" cy="440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Fixed drain line in Well #2</a:t>
            </a:r>
          </a:p>
          <a:p>
            <a:r>
              <a:rPr lang="en-US" sz="1800" b="1" dirty="0"/>
              <a:t>City Wells</a:t>
            </a:r>
          </a:p>
          <a:p>
            <a:pPr lvl="1"/>
            <a:r>
              <a:rPr lang="en-US" sz="1400" b="1" dirty="0"/>
              <a:t>Graded Olmstead Rd fissures</a:t>
            </a:r>
          </a:p>
          <a:p>
            <a:pPr lvl="1"/>
            <a:r>
              <a:rPr lang="en-US" sz="1400" b="1" dirty="0"/>
              <a:t>Obtained permission to use Castle water</a:t>
            </a:r>
          </a:p>
          <a:p>
            <a:pPr lvl="1"/>
            <a:r>
              <a:rPr lang="en-US" sz="1400" b="1" dirty="0"/>
              <a:t>Drilled well # 18</a:t>
            </a:r>
          </a:p>
          <a:p>
            <a:pPr lvl="1"/>
            <a:r>
              <a:rPr lang="en-US" sz="1400" b="1" dirty="0"/>
              <a:t>Started drilling Well # 20</a:t>
            </a:r>
          </a:p>
          <a:p>
            <a:r>
              <a:rPr lang="en-US" sz="1800" b="1" dirty="0"/>
              <a:t>Started repairing PVDS Culvert</a:t>
            </a:r>
          </a:p>
          <a:p>
            <a:r>
              <a:rPr lang="en-US" sz="1800" b="1" dirty="0"/>
              <a:t>Participating in Landslide Meetings</a:t>
            </a:r>
          </a:p>
          <a:p>
            <a:pPr lvl="1"/>
            <a:r>
              <a:rPr lang="en-US" sz="1400" b="1" dirty="0"/>
              <a:t>Cal Water: Tuesdays</a:t>
            </a:r>
          </a:p>
          <a:p>
            <a:pPr lvl="1"/>
            <a:r>
              <a:rPr lang="en-US" sz="1400" b="1" dirty="0"/>
              <a:t>RPV Landslide Working Group</a:t>
            </a:r>
          </a:p>
          <a:p>
            <a:pPr lvl="1"/>
            <a:r>
              <a:rPr lang="en-US" sz="1400" b="1" dirty="0"/>
              <a:t>LA Public Works for Altamira Canyon</a:t>
            </a:r>
          </a:p>
          <a:p>
            <a:r>
              <a:rPr lang="en-US" sz="1800" b="1" dirty="0"/>
              <a:t>Performing Water table measurements</a:t>
            </a:r>
          </a:p>
          <a:p>
            <a:pPr lvl="1"/>
            <a:r>
              <a:rPr lang="en-US" sz="1400" b="1" dirty="0"/>
              <a:t>Purchased ENO Sounder</a:t>
            </a:r>
          </a:p>
          <a:p>
            <a:pPr lvl="1"/>
            <a:r>
              <a:rPr lang="en-US" sz="1400" b="1" dirty="0"/>
              <a:t>Starting to install sounding tubes in wells</a:t>
            </a:r>
            <a:endParaRPr lang="en-US" sz="1800" b="1" dirty="0"/>
          </a:p>
          <a:p>
            <a:pPr marL="457200" lvl="1" indent="0">
              <a:buNone/>
            </a:pPr>
            <a:endParaRPr lang="en-US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D4C2F-EF4B-C7F9-ED13-E5B16B7305EB}"/>
              </a:ext>
            </a:extLst>
          </p:cNvPr>
          <p:cNvSpPr txBox="1"/>
          <p:nvPr/>
        </p:nvSpPr>
        <p:spPr>
          <a:xfrm>
            <a:off x="6797042" y="1215866"/>
            <a:ext cx="46528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CURRENTLY PUMPING 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169K </a:t>
            </a:r>
            <a:r>
              <a:rPr lang="en-US" sz="2400" b="1" dirty="0">
                <a:solidFill>
                  <a:srgbClr val="FF0000"/>
                </a:solidFill>
              </a:rPr>
              <a:t>GPD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Spreadsheet Available on website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BFF1209-5127-C52C-8224-35053A253CA9}"/>
              </a:ext>
            </a:extLst>
          </p:cNvPr>
          <p:cNvSpPr txBox="1">
            <a:spLocks/>
          </p:cNvSpPr>
          <p:nvPr/>
        </p:nvSpPr>
        <p:spPr>
          <a:xfrm>
            <a:off x="7209265" y="2754418"/>
            <a:ext cx="4456553" cy="303262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Water Testing</a:t>
            </a:r>
          </a:p>
          <a:p>
            <a:pPr lvl="1"/>
            <a:r>
              <a:rPr lang="en-US" sz="1400" b="1" dirty="0"/>
              <a:t>PBCA resident volunteered to perform isotope testing to determine origin of water in wells</a:t>
            </a:r>
          </a:p>
          <a:p>
            <a:pPr lvl="1"/>
            <a:r>
              <a:rPr lang="en-US" sz="1400" b="1" dirty="0"/>
              <a:t>Took samples during 11/15 rain storm</a:t>
            </a:r>
          </a:p>
          <a:p>
            <a:pPr lvl="1"/>
            <a:r>
              <a:rPr lang="en-US" sz="1400" b="1" dirty="0"/>
              <a:t>Taking more samples and sending to the lab</a:t>
            </a:r>
          </a:p>
          <a:p>
            <a:r>
              <a:rPr lang="en-US" sz="1800" b="1" dirty="0"/>
              <a:t>Plans:</a:t>
            </a:r>
          </a:p>
          <a:p>
            <a:pPr lvl="1"/>
            <a:r>
              <a:rPr lang="en-US" sz="1400" b="1" dirty="0"/>
              <a:t>Replace pumps in Well # 4</a:t>
            </a:r>
          </a:p>
          <a:p>
            <a:pPr lvl="1"/>
            <a:r>
              <a:rPr lang="en-US" sz="1400" b="1" dirty="0"/>
              <a:t>Continue work on city wells and culvert and other landslide activities</a:t>
            </a:r>
          </a:p>
          <a:p>
            <a:endParaRPr lang="en-US" sz="1800" b="1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4130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E401-630C-6B96-C201-98199FDB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Drilling Started on PVDS Wells</a:t>
            </a:r>
          </a:p>
        </p:txBody>
      </p:sp>
      <p:pic>
        <p:nvPicPr>
          <p:cNvPr id="5" name="Content Placeholder 4" descr="A group of men working on a machine&#10;&#10;Description automatically generated">
            <a:extLst>
              <a:ext uri="{FF2B5EF4-FFF2-40B4-BE49-F238E27FC236}">
                <a16:creationId xmlns:a16="http://schemas.microsoft.com/office/drawing/2014/main" id="{88F5D5C4-2C17-DFB8-A37D-7E1CD287C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0527" y="3738789"/>
            <a:ext cx="3385169" cy="2538876"/>
          </a:xfrm>
        </p:spPr>
      </p:pic>
      <p:pic>
        <p:nvPicPr>
          <p:cNvPr id="7" name="Picture 6" descr="A person standing next to a truck&#10;&#10;Description automatically generated">
            <a:extLst>
              <a:ext uri="{FF2B5EF4-FFF2-40B4-BE49-F238E27FC236}">
                <a16:creationId xmlns:a16="http://schemas.microsoft.com/office/drawing/2014/main" id="{4C74D2D1-BFA8-8566-2C22-4A75F6BE6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0" y="1368021"/>
            <a:ext cx="3432132" cy="2574099"/>
          </a:xfrm>
          <a:prstGeom prst="rect">
            <a:avLst/>
          </a:prstGeom>
        </p:spPr>
      </p:pic>
      <p:pic>
        <p:nvPicPr>
          <p:cNvPr id="9" name="Picture 8" descr="A group of vehicles in a field&#10;&#10;Description automatically generated">
            <a:extLst>
              <a:ext uri="{FF2B5EF4-FFF2-40B4-BE49-F238E27FC236}">
                <a16:creationId xmlns:a16="http://schemas.microsoft.com/office/drawing/2014/main" id="{BD8D14F7-459A-FF87-00C3-1D2C22EEF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9" y="4056560"/>
            <a:ext cx="3432133" cy="2574100"/>
          </a:xfrm>
          <a:prstGeom prst="rect">
            <a:avLst/>
          </a:prstGeom>
        </p:spPr>
      </p:pic>
      <p:pic>
        <p:nvPicPr>
          <p:cNvPr id="11" name="Picture 10" descr="A close-up of a rusty pipe&#10;&#10;Description automatically generated">
            <a:extLst>
              <a:ext uri="{FF2B5EF4-FFF2-40B4-BE49-F238E27FC236}">
                <a16:creationId xmlns:a16="http://schemas.microsoft.com/office/drawing/2014/main" id="{9B3434EE-5415-C7AD-1ACD-E98F392154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1605" y="3738789"/>
            <a:ext cx="3385169" cy="25388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1A07D8-5D41-C927-3199-0286B1674125}"/>
              </a:ext>
            </a:extLst>
          </p:cNvPr>
          <p:cNvSpPr txBox="1"/>
          <p:nvPr/>
        </p:nvSpPr>
        <p:spPr>
          <a:xfrm>
            <a:off x="600892" y="3445342"/>
            <a:ext cx="273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Monday Unloading drill rig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E6CCA1-6762-309F-7CD5-B344911A9C19}"/>
              </a:ext>
            </a:extLst>
          </p:cNvPr>
          <p:cNvSpPr txBox="1"/>
          <p:nvPr/>
        </p:nvSpPr>
        <p:spPr>
          <a:xfrm>
            <a:off x="982670" y="6123543"/>
            <a:ext cx="195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Setting up on bluff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8D0E33-02C7-326F-C38B-CE5218C4BB6D}"/>
              </a:ext>
            </a:extLst>
          </p:cNvPr>
          <p:cNvSpPr txBox="1"/>
          <p:nvPr/>
        </p:nvSpPr>
        <p:spPr>
          <a:xfrm>
            <a:off x="6962756" y="6148518"/>
            <a:ext cx="1806713" cy="369332"/>
          </a:xfrm>
          <a:prstGeom prst="rect">
            <a:avLst/>
          </a:prstGeom>
          <a:solidFill>
            <a:schemeClr val="tx1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Drilling Well # 18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EC0822D3-36B4-540B-A2A9-71DB77A162DC}"/>
              </a:ext>
            </a:extLst>
          </p:cNvPr>
          <p:cNvSpPr txBox="1">
            <a:spLocks/>
          </p:cNvSpPr>
          <p:nvPr/>
        </p:nvSpPr>
        <p:spPr>
          <a:xfrm>
            <a:off x="4506834" y="1557574"/>
            <a:ext cx="5157593" cy="13824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Well # 18 drilled to 176’</a:t>
            </a:r>
          </a:p>
          <a:p>
            <a:pPr lvl="1"/>
            <a:r>
              <a:rPr lang="en-US" sz="1400" b="1" dirty="0"/>
              <a:t>Next Steps:</a:t>
            </a:r>
          </a:p>
          <a:p>
            <a:pPr lvl="2"/>
            <a:r>
              <a:rPr lang="en-US" sz="1000" b="1" dirty="0"/>
              <a:t>Develop Well: Bail and wash out drilling mud</a:t>
            </a:r>
          </a:p>
          <a:p>
            <a:pPr lvl="2"/>
            <a:r>
              <a:rPr lang="en-US" sz="1000" b="1" dirty="0"/>
              <a:t>Install electric, drain lines, and pump</a:t>
            </a:r>
          </a:p>
          <a:p>
            <a:r>
              <a:rPr lang="en-US" sz="1800" b="1" dirty="0"/>
              <a:t>Drill Wells 20, 19, and 9 in next 3 weeks</a:t>
            </a:r>
          </a:p>
        </p:txBody>
      </p:sp>
      <p:pic>
        <p:nvPicPr>
          <p:cNvPr id="18" name="Picture 17" descr="A person in an orange shirt and white hard hat holding a white pipe&#10;&#10;Description automatically generated">
            <a:extLst>
              <a:ext uri="{FF2B5EF4-FFF2-40B4-BE49-F238E27FC236}">
                <a16:creationId xmlns:a16="http://schemas.microsoft.com/office/drawing/2014/main" id="{E1402EDF-CB28-AA29-C43E-844D12E944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00637" y="3738790"/>
            <a:ext cx="3385168" cy="25388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024F11-3CDD-E3CF-B7F9-6CF8F42E7520}"/>
              </a:ext>
            </a:extLst>
          </p:cNvPr>
          <p:cNvSpPr txBox="1"/>
          <p:nvPr/>
        </p:nvSpPr>
        <p:spPr>
          <a:xfrm>
            <a:off x="9409168" y="6010018"/>
            <a:ext cx="2453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Friday: Installing 8” PVC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Casing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D4B541-0C47-25C9-78AB-64D7D2D63105}"/>
              </a:ext>
            </a:extLst>
          </p:cNvPr>
          <p:cNvSpPr txBox="1"/>
          <p:nvPr/>
        </p:nvSpPr>
        <p:spPr>
          <a:xfrm>
            <a:off x="4047192" y="6123543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Sonic Mud Drilling Rig</a:t>
            </a:r>
          </a:p>
        </p:txBody>
      </p:sp>
    </p:spTree>
    <p:extLst>
      <p:ext uri="{BB962C8B-B14F-4D97-AF65-F5344CB8AC3E}">
        <p14:creationId xmlns:p14="http://schemas.microsoft.com/office/powerpoint/2010/main" val="64805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B65D4-1B49-CEF6-A6C0-0298EB27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41" y="0"/>
            <a:ext cx="10515600" cy="1325563"/>
          </a:xfrm>
        </p:spPr>
        <p:txBody>
          <a:bodyPr/>
          <a:lstStyle/>
          <a:p>
            <a:r>
              <a:rPr lang="en-US" dirty="0"/>
              <a:t>Cracks in PVDS Culvert</a:t>
            </a:r>
          </a:p>
        </p:txBody>
      </p:sp>
      <p:pic>
        <p:nvPicPr>
          <p:cNvPr id="7" name="Picture 6" descr="A person holding a flashlight in a tunnel&#10;&#10;Description automatically generated">
            <a:extLst>
              <a:ext uri="{FF2B5EF4-FFF2-40B4-BE49-F238E27FC236}">
                <a16:creationId xmlns:a16="http://schemas.microsoft.com/office/drawing/2014/main" id="{155C1866-69F0-FB6E-2ACD-1A60314F3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59" y="4783163"/>
            <a:ext cx="1445189" cy="1083892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9D4AC05-874A-A057-4DEE-FB76DD9A840E}"/>
              </a:ext>
            </a:extLst>
          </p:cNvPr>
          <p:cNvSpPr txBox="1">
            <a:spLocks/>
          </p:cNvSpPr>
          <p:nvPr/>
        </p:nvSpPr>
        <p:spPr>
          <a:xfrm>
            <a:off x="438327" y="1081990"/>
            <a:ext cx="6065259" cy="435914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Multiple cracks in PVDS Culver</a:t>
            </a:r>
          </a:p>
          <a:p>
            <a:pPr lvl="1"/>
            <a:r>
              <a:rPr lang="en-US" sz="1400" b="1" dirty="0"/>
              <a:t>Cracks range from 1” to 6” at pipe section joints</a:t>
            </a:r>
          </a:p>
          <a:p>
            <a:pPr lvl="1"/>
            <a:r>
              <a:rPr lang="en-US" sz="1400" b="1" dirty="0"/>
              <a:t>11 large cracks to be repaired with expansion joints</a:t>
            </a:r>
          </a:p>
          <a:p>
            <a:r>
              <a:rPr lang="en-US" sz="1800" b="1" dirty="0"/>
              <a:t>PVDS Culvert Repair</a:t>
            </a:r>
          </a:p>
          <a:p>
            <a:pPr lvl="1"/>
            <a:r>
              <a:rPr lang="en-US" sz="1400" b="1" dirty="0"/>
              <a:t>City council to authorize funding on Nov 14</a:t>
            </a:r>
          </a:p>
          <a:p>
            <a:pPr lvl="1"/>
            <a:r>
              <a:rPr lang="en-US" sz="1400" b="1" dirty="0"/>
              <a:t>Repair work started 4 December</a:t>
            </a:r>
          </a:p>
          <a:p>
            <a:r>
              <a:rPr lang="en-US" sz="1800" b="1" dirty="0"/>
              <a:t>Developed design for expansion joint with rapid implementation</a:t>
            </a:r>
          </a:p>
          <a:p>
            <a:pPr lvl="1"/>
            <a:r>
              <a:rPr lang="en-US" sz="1400" b="1" dirty="0"/>
              <a:t>Contractor on board</a:t>
            </a:r>
          </a:p>
          <a:p>
            <a:r>
              <a:rPr lang="en-US" sz="1800" b="1" dirty="0"/>
              <a:t>Reviewed by Hout Engineering</a:t>
            </a:r>
          </a:p>
          <a:p>
            <a:pPr lvl="1"/>
            <a:r>
              <a:rPr lang="en-US" sz="1400" b="1" dirty="0"/>
              <a:t>Suggested adding new culver inside existing or fiberglass culvert insert</a:t>
            </a:r>
          </a:p>
          <a:p>
            <a:pPr lvl="1"/>
            <a:r>
              <a:rPr lang="en-US" sz="1400" b="1" dirty="0"/>
              <a:t>Agreed that this could not be done prior to the rains</a:t>
            </a:r>
          </a:p>
          <a:p>
            <a:pPr lvl="1"/>
            <a:r>
              <a:rPr lang="en-US" sz="1400" b="1" dirty="0"/>
              <a:t>Approved expansion design as a near term fix</a:t>
            </a:r>
            <a:endParaRPr lang="en-US" sz="1800" b="1" dirty="0"/>
          </a:p>
          <a:p>
            <a:pPr lvl="1"/>
            <a:endParaRPr lang="en-US" sz="1400" b="1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6C8763-195C-AB14-054B-A3E84A106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328" y="239118"/>
            <a:ext cx="8808163" cy="37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A diagram of a concrete slab&#10;&#10;Description automatically generated">
            <a:extLst>
              <a:ext uri="{FF2B5EF4-FFF2-40B4-BE49-F238E27FC236}">
                <a16:creationId xmlns:a16="http://schemas.microsoft.com/office/drawing/2014/main" id="{CC2ACDAB-9248-D07A-904E-78674F1DD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46" y="1325563"/>
            <a:ext cx="4728401" cy="498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erson holding a flashlight in a tunnel&#10;&#10;Description automatically generated">
            <a:extLst>
              <a:ext uri="{FF2B5EF4-FFF2-40B4-BE49-F238E27FC236}">
                <a16:creationId xmlns:a16="http://schemas.microsoft.com/office/drawing/2014/main" id="{DB9F275A-7EA7-8562-67D9-2CD8C0744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8" y="4927177"/>
            <a:ext cx="2442608" cy="18319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C2C0F-5816-EFB7-EC01-B96EFCCD1392}"/>
              </a:ext>
            </a:extLst>
          </p:cNvPr>
          <p:cNvSpPr txBox="1"/>
          <p:nvPr/>
        </p:nvSpPr>
        <p:spPr>
          <a:xfrm>
            <a:off x="7563706" y="661128"/>
            <a:ext cx="3097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Expansion Joint Design</a:t>
            </a:r>
          </a:p>
        </p:txBody>
      </p:sp>
      <p:pic>
        <p:nvPicPr>
          <p:cNvPr id="9" name="Picture 8" descr="A tunnel with graffiti on it&#10;&#10;Description automatically generated">
            <a:extLst>
              <a:ext uri="{FF2B5EF4-FFF2-40B4-BE49-F238E27FC236}">
                <a16:creationId xmlns:a16="http://schemas.microsoft.com/office/drawing/2014/main" id="{AF8F73BD-AC0B-6FFB-3CCF-9D0F02272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38" y="4951076"/>
            <a:ext cx="2410913" cy="1808185"/>
          </a:xfrm>
          <a:prstGeom prst="rect">
            <a:avLst/>
          </a:prstGeom>
        </p:spPr>
      </p:pic>
      <p:pic>
        <p:nvPicPr>
          <p:cNvPr id="12" name="Picture 11" descr="A hole in the ground next to a drain&#10;&#10;Description automatically generated">
            <a:extLst>
              <a:ext uri="{FF2B5EF4-FFF2-40B4-BE49-F238E27FC236}">
                <a16:creationId xmlns:a16="http://schemas.microsoft.com/office/drawing/2014/main" id="{14701F80-8D81-E435-3459-44C8ACF4F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2572" y="4743335"/>
            <a:ext cx="2289188" cy="17168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9C023D-A1DA-9071-2DDE-0336FDDE4E08}"/>
              </a:ext>
            </a:extLst>
          </p:cNvPr>
          <p:cNvSpPr txBox="1"/>
          <p:nvPr/>
        </p:nvSpPr>
        <p:spPr>
          <a:xfrm>
            <a:off x="901602" y="6320928"/>
            <a:ext cx="205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Cracks at pipe joints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14FD46-4B7F-D323-73FE-AA19A41DC7B7}"/>
              </a:ext>
            </a:extLst>
          </p:cNvPr>
          <p:cNvSpPr txBox="1"/>
          <p:nvPr/>
        </p:nvSpPr>
        <p:spPr>
          <a:xfrm>
            <a:off x="3560595" y="6182428"/>
            <a:ext cx="208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Most damage under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PVDS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15AE49-89D6-3AE7-2659-5C20636F6471}"/>
              </a:ext>
            </a:extLst>
          </p:cNvPr>
          <p:cNvSpPr txBox="1"/>
          <p:nvPr/>
        </p:nvSpPr>
        <p:spPr>
          <a:xfrm>
            <a:off x="6063552" y="4472406"/>
            <a:ext cx="1649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Broken Security</a:t>
            </a:r>
          </a:p>
          <a:p>
            <a:r>
              <a:rPr lang="en-US" dirty="0">
                <a:solidFill>
                  <a:schemeClr val="bg1"/>
                </a:solidFill>
              </a:rPr>
              <a:t>Gate &amp; hole at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exit</a:t>
            </a:r>
          </a:p>
        </p:txBody>
      </p:sp>
    </p:spTree>
    <p:extLst>
      <p:ext uri="{BB962C8B-B14F-4D97-AF65-F5344CB8AC3E}">
        <p14:creationId xmlns:p14="http://schemas.microsoft.com/office/powerpoint/2010/main" val="325983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9E3D-8B9F-B1C4-CED0-6FD3EC6C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Level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C60AF-49CE-A47E-B129-89BAB86F6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03093" cy="4351338"/>
          </a:xfrm>
        </p:spPr>
        <p:txBody>
          <a:bodyPr/>
          <a:lstStyle/>
          <a:p>
            <a:r>
              <a:rPr lang="en-US" dirty="0"/>
              <a:t>ACLAD measures water pumping weekly</a:t>
            </a:r>
          </a:p>
          <a:p>
            <a:pPr lvl="1"/>
            <a:r>
              <a:rPr lang="en-US" dirty="0"/>
              <a:t>Pumping records back to 1992</a:t>
            </a:r>
          </a:p>
          <a:p>
            <a:pPr lvl="1"/>
            <a:r>
              <a:rPr lang="en-US" dirty="0"/>
              <a:t>Traditionally has not measured water level on regular basis</a:t>
            </a:r>
          </a:p>
          <a:p>
            <a:r>
              <a:rPr lang="en-US" dirty="0"/>
              <a:t>Water Measurement program started 1/2023</a:t>
            </a:r>
          </a:p>
          <a:p>
            <a:pPr lvl="1"/>
            <a:r>
              <a:rPr lang="en-US" dirty="0"/>
              <a:t>Measurement with </a:t>
            </a:r>
            <a:r>
              <a:rPr lang="en-US" dirty="0" err="1"/>
              <a:t>Sonist</a:t>
            </a:r>
            <a:r>
              <a:rPr lang="en-US" dirty="0"/>
              <a:t> water tape:  difficult and time consuming</a:t>
            </a:r>
          </a:p>
          <a:p>
            <a:r>
              <a:rPr lang="en-US" dirty="0"/>
              <a:t>Recently purchase ENO sonic well sounder</a:t>
            </a:r>
          </a:p>
          <a:p>
            <a:pPr lvl="1"/>
            <a:r>
              <a:rPr lang="en-US" dirty="0"/>
              <a:t>Installing sounding tubes in existing wells</a:t>
            </a:r>
          </a:p>
          <a:p>
            <a:pPr lvl="1"/>
            <a:r>
              <a:rPr lang="en-US" dirty="0"/>
              <a:t>Installing permanent sounding tubes in new wells 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C856314-35FA-87BD-F84B-CE00DC686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294" r="46001" b="9177"/>
          <a:stretch/>
        </p:blipFill>
        <p:spPr>
          <a:xfrm>
            <a:off x="8595718" y="2564077"/>
            <a:ext cx="3054552" cy="1568930"/>
          </a:xfrm>
          <a:prstGeom prst="rect">
            <a:avLst/>
          </a:prstGeom>
        </p:spPr>
      </p:pic>
      <p:pic>
        <p:nvPicPr>
          <p:cNvPr id="6" name="Picture 5" descr="A coil of black hose on a wooden spool&#10;&#10;Description automatically generated">
            <a:extLst>
              <a:ext uri="{FF2B5EF4-FFF2-40B4-BE49-F238E27FC236}">
                <a16:creationId xmlns:a16="http://schemas.microsoft.com/office/drawing/2014/main" id="{EFA9E5A1-7432-2C0E-F630-08F9CB800A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8" t="5205" r="11934" b="-5205"/>
          <a:stretch/>
        </p:blipFill>
        <p:spPr>
          <a:xfrm rot="5400000">
            <a:off x="9222815" y="4113232"/>
            <a:ext cx="2399767" cy="28788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4DF54D-1C47-C430-9F36-3EC0040116E5}"/>
              </a:ext>
            </a:extLst>
          </p:cNvPr>
          <p:cNvSpPr txBox="1"/>
          <p:nvPr/>
        </p:nvSpPr>
        <p:spPr>
          <a:xfrm>
            <a:off x="9462390" y="3948341"/>
            <a:ext cx="1997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Sonic Well Sounder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CEC63-9876-1B86-A00F-AD005B3BC93D}"/>
              </a:ext>
            </a:extLst>
          </p:cNvPr>
          <p:cNvSpPr txBox="1"/>
          <p:nvPr/>
        </p:nvSpPr>
        <p:spPr>
          <a:xfrm>
            <a:off x="9645041" y="6308209"/>
            <a:ext cx="200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Well sounding tube</a:t>
            </a:r>
          </a:p>
        </p:txBody>
      </p:sp>
      <p:pic>
        <p:nvPicPr>
          <p:cNvPr id="10" name="Picture 9" descr="A reel of water level meter&#10;&#10;Description automatically generated">
            <a:extLst>
              <a:ext uri="{FF2B5EF4-FFF2-40B4-BE49-F238E27FC236}">
                <a16:creationId xmlns:a16="http://schemas.microsoft.com/office/drawing/2014/main" id="{CDF931D9-60A6-3DD4-7BDA-BF3A32F64A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t="27155" r="15639" b="8983"/>
          <a:stretch/>
        </p:blipFill>
        <p:spPr>
          <a:xfrm>
            <a:off x="9645041" y="180459"/>
            <a:ext cx="1891410" cy="2244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54F97F-8DEF-5E4D-7C38-73E727F4321B}"/>
              </a:ext>
            </a:extLst>
          </p:cNvPr>
          <p:cNvSpPr txBox="1"/>
          <p:nvPr/>
        </p:nvSpPr>
        <p:spPr>
          <a:xfrm>
            <a:off x="9695501" y="1998735"/>
            <a:ext cx="1790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Water Level Tape</a:t>
            </a:r>
          </a:p>
        </p:txBody>
      </p:sp>
    </p:spTree>
    <p:extLst>
      <p:ext uri="{BB962C8B-B14F-4D97-AF65-F5344CB8AC3E}">
        <p14:creationId xmlns:p14="http://schemas.microsoft.com/office/powerpoint/2010/main" val="1149270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33150</TotalTime>
  <Words>376</Words>
  <Application>Microsoft Office PowerPoint</Application>
  <PresentationFormat>Widescreen</PresentationFormat>
  <Paragraphs>71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   ACLAD Status   Dec 11, 2023</vt:lpstr>
      <vt:lpstr>Drilling Started on PVDS Wells</vt:lpstr>
      <vt:lpstr>Cracks in PVDS Culvert</vt:lpstr>
      <vt:lpstr>Water Level Measurement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Leon, Claire</dc:creator>
  <cp:lastModifiedBy>Gordon Leon</cp:lastModifiedBy>
  <cp:revision>104</cp:revision>
  <dcterms:created xsi:type="dcterms:W3CDTF">2021-09-08T16:58:12Z</dcterms:created>
  <dcterms:modified xsi:type="dcterms:W3CDTF">2023-12-11T20:49:41Z</dcterms:modified>
</cp:coreProperties>
</file>