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6" r:id="rId2"/>
    <p:sldId id="299" r:id="rId3"/>
    <p:sldId id="300" r:id="rId4"/>
    <p:sldId id="314" r:id="rId5"/>
    <p:sldId id="310" r:id="rId6"/>
    <p:sldId id="309" r:id="rId7"/>
    <p:sldId id="315" r:id="rId8"/>
    <p:sldId id="316" r:id="rId9"/>
    <p:sldId id="31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52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57A7B-958F-46A6-8E37-2A1C724AD03D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02BA5-687B-48FB-B413-CE5DAD69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5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2BA5-687B-48FB-B413-CE5DAD6936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0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2173B-5E5F-41B9-9B11-A24A207CF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04F90B-924C-480C-B2CB-E1BC14674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FAC83-7D43-4919-99F5-9A53AB2D4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E6974-20F8-4635-A842-99907044C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3A601-F585-4A03-889C-6E40E664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0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BDA2-8869-4E2E-A1BC-53087A82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10AF1-7856-4B4D-9D61-690FAA159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C128A-857F-4D83-A839-0A5840B7B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1DF56-409C-499B-833D-340AD41FB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77BF4-9BC5-41EF-ACDD-3BF26B02B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6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231D7F-9E71-4A6F-ACF5-28D628CE7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1346F5-7419-433F-88E3-5872B4611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B2409-C079-4506-A66E-2A92B98C1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3D317-702D-40BB-AD1E-5844C4676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6E7AD-DBB4-42DC-A7D2-CDE7EDC3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3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2A23-C574-48AE-BB12-2E52A52B1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634AC-4EF7-49D6-8914-6241D8759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80D65-02F9-4A09-A1D4-CC7309224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27059-48FA-414F-B7E7-5268789B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4EB66-9EE1-4496-880C-91B08AE5C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4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3E88C-1FA0-4A02-9BDF-DD3B15597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5838F-BD58-4203-83BF-2C63E77D8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83F84-6D88-4389-B370-845AF8D47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4ACC6-44A0-4B27-A177-8E3DC1635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2E4CE-2766-4B68-BA0F-11A88611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6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ACD4-B345-421A-B8ED-2414CDDB1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A185-43EA-4D3C-AD09-A47E408B8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0B96AE-91C6-449B-8A7C-DB21D605B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4FCCC-8B45-44D3-9EC2-96782B84B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BAA71-D9AC-4BA1-B4A2-AF44340C1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673E6-5AF4-422C-8D37-4C8BBE9CA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5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2DFF4-DC62-4489-B767-18C11709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E1F1F-BE33-4C37-AA50-13AFB6E0B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3A8A2-F277-4EDD-AE4E-9F2624337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3CC345-1924-42F0-91BE-DD558A969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AF1FDE-BB96-45EF-90FF-49ADAEBE30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7C3D16-0A2B-4C06-B8AF-B83899F9C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F6E73F-BE00-4978-9C09-E74E980A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EE95EC-E301-48FA-B6B4-FEFD9A44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FF1B1-DCE8-4DB3-8DCB-7486E8F32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CC357F-AED2-45C1-8954-0B1E7E0C8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E0388-580D-49B1-B688-4F6C86A31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076D4-9AE2-41B9-9155-7B328202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2DD77D-E48D-47BB-8C0D-31E30A044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3A0B75-B62B-4673-BD5A-792BC633E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F00DB-ACFB-4E00-8ED0-75BF601DE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6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EB5F0-EF05-4B53-984B-8A775B5B9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F52F8-B744-45C6-96C8-3E219302C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D0E58-82E1-4C2A-BE15-9B2CE6F34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165E8-42DA-4974-A461-48701FAAF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237CF-B3DA-40D4-B33B-4EBB2F366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0D86B-BABD-42DD-8352-B1DA51CD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9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4CF8-654D-49B1-9798-3DD760B50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6E8A16-F0B9-4876-B0C3-5829ED35F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84906-D005-4E34-AE3B-BBB068CB2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668A6-E10F-4FF3-9E6B-F14A1B52D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00AE-A0A4-4A0E-9597-F620A4EE01C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0CC58-6623-4749-87C3-766593E9A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FAEB0-19DE-4BD6-8D71-088F23A5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1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1F5736-48A1-45A1-8E4B-F3DA2B5D5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002E0-4C45-4BAF-B10D-6B47BEB05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49E57-9ABC-4C85-A3F5-088BB2ECF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E00AE-A0A4-4A0E-9597-F620A4EE01CC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2D850-79F7-429A-A659-6E0C4A334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3FA58-C151-426A-9D24-5BC585881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3C509-92D9-47F0-9A25-502394880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7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562AE-91C5-4142-A3A3-5F7534CAA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75" y="126566"/>
            <a:ext cx="10515600" cy="999466"/>
          </a:xfrm>
        </p:spPr>
        <p:txBody>
          <a:bodyPr>
            <a:normAutofit fontScale="90000"/>
          </a:bodyPr>
          <a:lstStyle/>
          <a:p>
            <a:r>
              <a:rPr lang="en-US" dirty="0"/>
              <a:t>     ACLAD Status		</a:t>
            </a:r>
            <a:r>
              <a:rPr lang="en-US" sz="3200" dirty="0"/>
              <a:t>12/9/2024            </a:t>
            </a:r>
            <a:r>
              <a:rPr lang="en-US" sz="3200" dirty="0">
                <a:solidFill>
                  <a:srgbClr val="FF0000"/>
                </a:solidFill>
              </a:rPr>
              <a:t>Pumping 60-70K GPD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5796788-73FC-4BBE-B7BC-A6AD0DF21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14596" y="1123354"/>
            <a:ext cx="5375359" cy="4784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Maintenance</a:t>
            </a:r>
          </a:p>
          <a:p>
            <a:pPr lvl="1"/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</a:rPr>
              <a:t>8 wells operational on generators, 7 wells sheared, 2 wells need various repairs </a:t>
            </a:r>
          </a:p>
          <a:p>
            <a:pPr lvl="1"/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</a:rPr>
              <a:t>Repaired multiple drain system breaks</a:t>
            </a:r>
          </a:p>
          <a:p>
            <a:pPr lvl="1"/>
            <a:r>
              <a:rPr lang="en-US" sz="1600" b="1" dirty="0"/>
              <a:t>Reworking WW 22 and WW 11 (new pumps and generators)</a:t>
            </a:r>
          </a:p>
          <a:p>
            <a:pPr lvl="1"/>
            <a:r>
              <a:rPr lang="en-US" sz="1600" b="1" dirty="0"/>
              <a:t>Installed 3 new meters</a:t>
            </a:r>
          </a:p>
          <a:p>
            <a:pPr lvl="1"/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</a:rPr>
              <a:t>Scheduling drilling company to fish out old drain pipe so we can add pumps above shears</a:t>
            </a:r>
          </a:p>
          <a:p>
            <a:pPr lvl="1"/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</a:rPr>
              <a:t>Thank you to the Generator Team 9</a:t>
            </a:r>
          </a:p>
          <a:p>
            <a:r>
              <a:rPr lang="en-US" sz="1800" b="1" dirty="0"/>
              <a:t>Trash Pump and Trailer purchased (some assembly required)</a:t>
            </a:r>
          </a:p>
          <a:p>
            <a:r>
              <a:rPr lang="en-US" sz="1800" b="1" dirty="0"/>
              <a:t>Kelvin Canyon</a:t>
            </a:r>
          </a:p>
          <a:p>
            <a:pPr lvl="1"/>
            <a:r>
              <a:rPr lang="en-US" sz="1600" b="1" dirty="0"/>
              <a:t>Drains into well system</a:t>
            </a:r>
          </a:p>
          <a:p>
            <a:pPr lvl="2"/>
            <a:r>
              <a:rPr lang="en-US" sz="1200" b="1" dirty="0"/>
              <a:t>Flows thru venturi at night</a:t>
            </a:r>
          </a:p>
          <a:p>
            <a:pPr lvl="2"/>
            <a:r>
              <a:rPr lang="en-US" sz="1200" b="1" dirty="0"/>
              <a:t>Flows thru well when pumping (~5,000 GPD increase)</a:t>
            </a:r>
          </a:p>
          <a:p>
            <a:pPr lvl="1"/>
            <a:r>
              <a:rPr lang="en-US" sz="1600" b="1" dirty="0"/>
              <a:t>Need to add small electric pump to operate when well pump is on.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6BFF1209-5127-C52C-8224-35053A253CA9}"/>
              </a:ext>
            </a:extLst>
          </p:cNvPr>
          <p:cNvSpPr txBox="1">
            <a:spLocks/>
          </p:cNvSpPr>
          <p:nvPr/>
        </p:nvSpPr>
        <p:spPr>
          <a:xfrm>
            <a:off x="6895206" y="2203643"/>
            <a:ext cx="4456553" cy="59965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dirty="0"/>
          </a:p>
          <a:p>
            <a:pPr marL="457200" lvl="1" indent="0">
              <a:buNone/>
            </a:pPr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endParaRPr lang="en-US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299B89-8C1C-681A-54F3-AE1928A7FE3D}"/>
              </a:ext>
            </a:extLst>
          </p:cNvPr>
          <p:cNvSpPr txBox="1"/>
          <p:nvPr/>
        </p:nvSpPr>
        <p:spPr>
          <a:xfrm>
            <a:off x="9667411" y="5476026"/>
            <a:ext cx="1385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View looking</a:t>
            </a:r>
          </a:p>
          <a:p>
            <a:r>
              <a:rPr lang="en-US" dirty="0">
                <a:solidFill>
                  <a:schemeClr val="bg1"/>
                </a:solidFill>
              </a:rPr>
              <a:t>Down WW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512B9B-79CC-4F50-755A-300F1DA118D8}"/>
              </a:ext>
            </a:extLst>
          </p:cNvPr>
          <p:cNvSpPr txBox="1"/>
          <p:nvPr/>
        </p:nvSpPr>
        <p:spPr>
          <a:xfrm>
            <a:off x="6237236" y="626531"/>
            <a:ext cx="6093912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b="1" dirty="0"/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Other Activities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3 deep dewatering wells below PVDS, pumping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Application to Cal OES for fuel reimbursement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Sent Letter to SCE and CPUC to repower wells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Planning York Well (new WW 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Need to exercise un-powered wells</a:t>
            </a:r>
            <a:endParaRPr lang="en-US" sz="16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5-11 wells need solar power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Need volunteer to coordinate for ACLAD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Detailed Well Status follows</a:t>
            </a:r>
            <a:r>
              <a:rPr lang="en-US" sz="1600" b="1" dirty="0"/>
              <a:t>	</a:t>
            </a:r>
          </a:p>
          <a:p>
            <a:endParaRPr lang="en-US" b="1" dirty="0"/>
          </a:p>
        </p:txBody>
      </p:sp>
      <p:pic>
        <p:nvPicPr>
          <p:cNvPr id="5" name="Picture 4" descr="A small trailer with a generator on it&#10;&#10;Description automatically generated">
            <a:extLst>
              <a:ext uri="{FF2B5EF4-FFF2-40B4-BE49-F238E27FC236}">
                <a16:creationId xmlns:a16="http://schemas.microsoft.com/office/drawing/2014/main" id="{B6751A94-9B17-A031-87FA-981EAFC85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091" y="3694205"/>
            <a:ext cx="3657953" cy="274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0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6903D-BDAD-E49A-5525-A189F414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Individual well status:  					</a:t>
            </a:r>
            <a:r>
              <a:rPr lang="en-US" sz="3100" dirty="0"/>
              <a:t>12/9/24</a:t>
            </a:r>
            <a:r>
              <a:rPr lang="en-US" sz="3600" dirty="0"/>
              <a:t>    </a:t>
            </a:r>
            <a:br>
              <a:rPr lang="en-US" sz="3600" dirty="0"/>
            </a:br>
            <a:r>
              <a:rPr lang="en-US" sz="3600" dirty="0"/>
              <a:t>						</a:t>
            </a:r>
            <a:r>
              <a:rPr lang="en-US" sz="2800" b="1" dirty="0">
                <a:solidFill>
                  <a:srgbClr val="FF0000"/>
                </a:solidFill>
              </a:rPr>
              <a:t>Current System Capacity 60-70K GPD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						</a:t>
            </a:r>
            <a:endParaRPr lang="en-US" sz="1800" b="1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CE1B38B-871D-F3CE-C659-ADC142127E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930854"/>
              </p:ext>
            </p:extLst>
          </p:nvPr>
        </p:nvGraphicFramePr>
        <p:xfrm>
          <a:off x="838200" y="1690688"/>
          <a:ext cx="10515600" cy="515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449">
                  <a:extLst>
                    <a:ext uri="{9D8B030D-6E8A-4147-A177-3AD203B41FA5}">
                      <a16:colId xmlns:a16="http://schemas.microsoft.com/office/drawing/2014/main" val="1547998218"/>
                    </a:ext>
                  </a:extLst>
                </a:gridCol>
                <a:gridCol w="2204581">
                  <a:extLst>
                    <a:ext uri="{9D8B030D-6E8A-4147-A177-3AD203B41FA5}">
                      <a16:colId xmlns:a16="http://schemas.microsoft.com/office/drawing/2014/main" val="1165855727"/>
                    </a:ext>
                  </a:extLst>
                </a:gridCol>
                <a:gridCol w="1102291">
                  <a:extLst>
                    <a:ext uri="{9D8B030D-6E8A-4147-A177-3AD203B41FA5}">
                      <a16:colId xmlns:a16="http://schemas.microsoft.com/office/drawing/2014/main" val="3191208973"/>
                    </a:ext>
                  </a:extLst>
                </a:gridCol>
                <a:gridCol w="6531279">
                  <a:extLst>
                    <a:ext uri="{9D8B030D-6E8A-4147-A177-3AD203B41FA5}">
                      <a16:colId xmlns:a16="http://schemas.microsoft.com/office/drawing/2014/main" val="3577973755"/>
                    </a:ext>
                  </a:extLst>
                </a:gridCol>
              </a:tblGrid>
              <a:tr h="827923">
                <a:tc>
                  <a:txBody>
                    <a:bodyPr/>
                    <a:lstStyle/>
                    <a:p>
                      <a:r>
                        <a:rPr lang="en-US" dirty="0"/>
                        <a:t>WW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GPD*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675653"/>
                  </a:ext>
                </a:extLst>
              </a:tr>
              <a:tr h="33687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Narcissa/Ginger 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Operating on Generator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199681"/>
                  </a:ext>
                </a:extLst>
              </a:tr>
              <a:tr h="34248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Lower Narcissa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Sheared, pump stuck in casing,  Will look into alternative pumps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3668"/>
                  </a:ext>
                </a:extLst>
              </a:tr>
              <a:tr h="3415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Figtree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Operating on Generator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576139"/>
                  </a:ext>
                </a:extLst>
              </a:tr>
              <a:tr h="3415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Lower Figtree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Sheared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692605"/>
                  </a:ext>
                </a:extLst>
              </a:tr>
              <a:tr h="5895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Clove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Operating on Generator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177938"/>
                  </a:ext>
                </a:extLst>
              </a:tr>
              <a:tr h="4438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Mid Narcissa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Sheared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395635"/>
                  </a:ext>
                </a:extLst>
              </a:tr>
              <a:tr h="3415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Mid </a:t>
                      </a:r>
                      <a:r>
                        <a:rPr lang="en-US" dirty="0" err="1"/>
                        <a:t>Sweetbay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Sheared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422771"/>
                  </a:ext>
                </a:extLst>
              </a:tr>
              <a:tr h="3415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Beach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 Power, maybe able to power with DDW nearby.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25271"/>
                  </a:ext>
                </a:extLst>
              </a:tr>
              <a:tr h="3415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Figtree </a:t>
                      </a:r>
                      <a:r>
                        <a:rPr lang="en-US" dirty="0" err="1"/>
                        <a:t>Cul</a:t>
                      </a:r>
                      <a:r>
                        <a:rPr lang="en-US" dirty="0"/>
                        <a:t> de sac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Replaced meter,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Needs new pump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004898"/>
                  </a:ext>
                </a:extLst>
              </a:tr>
              <a:tr h="3415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Bean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 Power, may be sheared.  Pulling pump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697320"/>
                  </a:ext>
                </a:extLst>
              </a:tr>
              <a:tr h="2378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Upper Ginger 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Operating on Generator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076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396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1170-853D-90F5-2E7A-2C988F4C3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well status			 10/14/24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7422E0EA-104A-99E1-5CCE-B8289490E9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095621"/>
              </p:ext>
            </p:extLst>
          </p:nvPr>
        </p:nvGraphicFramePr>
        <p:xfrm>
          <a:off x="882563" y="1474896"/>
          <a:ext cx="10426874" cy="4509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562">
                  <a:extLst>
                    <a:ext uri="{9D8B030D-6E8A-4147-A177-3AD203B41FA5}">
                      <a16:colId xmlns:a16="http://schemas.microsoft.com/office/drawing/2014/main" val="1547998218"/>
                    </a:ext>
                  </a:extLst>
                </a:gridCol>
                <a:gridCol w="2229633">
                  <a:extLst>
                    <a:ext uri="{9D8B030D-6E8A-4147-A177-3AD203B41FA5}">
                      <a16:colId xmlns:a16="http://schemas.microsoft.com/office/drawing/2014/main" val="1165855727"/>
                    </a:ext>
                  </a:extLst>
                </a:gridCol>
                <a:gridCol w="964504">
                  <a:extLst>
                    <a:ext uri="{9D8B030D-6E8A-4147-A177-3AD203B41FA5}">
                      <a16:colId xmlns:a16="http://schemas.microsoft.com/office/drawing/2014/main" val="3191208973"/>
                    </a:ext>
                  </a:extLst>
                </a:gridCol>
                <a:gridCol w="6481175">
                  <a:extLst>
                    <a:ext uri="{9D8B030D-6E8A-4147-A177-3AD203B41FA5}">
                      <a16:colId xmlns:a16="http://schemas.microsoft.com/office/drawing/2014/main" val="3577973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GPD*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675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King/</a:t>
                      </a:r>
                      <a:r>
                        <a:rPr lang="en-US" dirty="0" err="1"/>
                        <a:t>Sweetbay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Operating on Generator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199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Vanderlip</a:t>
                      </a:r>
                      <a:r>
                        <a:rPr lang="en-US" dirty="0"/>
                        <a:t>/Narcissa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Operating on Generator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63668"/>
                  </a:ext>
                </a:extLst>
              </a:tr>
              <a:tr h="4409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Petak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Sweetbay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Operating on Generator and shallow well pump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576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Thyme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Working on sewer generator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692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Olmsted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 Power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177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Beach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 Power, may be able to power with new DDW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395635"/>
                  </a:ext>
                </a:extLst>
              </a:tr>
              <a:tr h="3503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Olmsted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 Power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422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Sweetbay</a:t>
                      </a:r>
                      <a:r>
                        <a:rPr lang="en-US" dirty="0"/>
                        <a:t>/Yamaguchi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Sheared Planning to redrill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25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End of Narcissa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Need to install generator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004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Narcissa/Altamira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Sheared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697320"/>
                  </a:ext>
                </a:extLst>
              </a:tr>
              <a:tr h="23500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Narcissa/Hunter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Sheared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076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017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F8729-7A97-C772-F682-7E3522C75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Drainage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EADE0B-E6D1-827F-9ABF-BFCFCDA3C407}"/>
              </a:ext>
            </a:extLst>
          </p:cNvPr>
          <p:cNvSpPr txBox="1"/>
          <p:nvPr/>
        </p:nvSpPr>
        <p:spPr>
          <a:xfrm>
            <a:off x="838199" y="1592034"/>
            <a:ext cx="765687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Status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Upper Altamira Canyon Lined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Kelvin Canyon Graded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Narcissa at PBRC </a:t>
            </a:r>
            <a:r>
              <a:rPr lang="en-US" sz="1600" b="1" dirty="0">
                <a:solidFill>
                  <a:srgbClr val="FF0000"/>
                </a:solidFill>
              </a:rPr>
              <a:t>(Completed)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Narcissa/Cinnamon </a:t>
            </a:r>
            <a:r>
              <a:rPr lang="en-US" sz="1600" b="1" dirty="0">
                <a:solidFill>
                  <a:srgbClr val="FF0000"/>
                </a:solidFill>
              </a:rPr>
              <a:t>(24” complete, 12” Cinnamon line in work)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High priority drainage projects:</a:t>
            </a:r>
          </a:p>
          <a:p>
            <a:pPr marL="914400" lvl="2" indent="0">
              <a:buNone/>
            </a:pPr>
            <a:r>
              <a:rPr lang="en-US" sz="1400" b="1" dirty="0"/>
              <a:t>Upper Narcissa to Ginger Root 	$10K (100’ above ground connector culvert)</a:t>
            </a:r>
          </a:p>
          <a:p>
            <a:pPr marL="914400" lvl="2" indent="0">
              <a:buNone/>
            </a:pPr>
            <a:r>
              <a:rPr lang="en-US" sz="1400" b="1" dirty="0"/>
              <a:t>Figtree </a:t>
            </a:r>
            <a:r>
              <a:rPr lang="en-US" sz="1400" b="1" dirty="0" err="1"/>
              <a:t>cul</a:t>
            </a:r>
            <a:r>
              <a:rPr lang="en-US" sz="1400" b="1" dirty="0"/>
              <a:t> de sac		$43K (recommend $ 20K modification)</a:t>
            </a:r>
          </a:p>
          <a:p>
            <a:pPr lvl="2"/>
            <a:r>
              <a:rPr lang="en-US" sz="1400" b="1" dirty="0"/>
              <a:t>Narcissa Curve Drainage		$10K (4” drain line option)</a:t>
            </a:r>
          </a:p>
          <a:p>
            <a:pPr marL="914400" lvl="2" indent="0">
              <a:buNone/>
            </a:pPr>
            <a:r>
              <a:rPr lang="en-US" sz="1400" b="1" dirty="0" err="1"/>
              <a:t>Vanderlip</a:t>
            </a:r>
            <a:r>
              <a:rPr lang="en-US" sz="1400" b="1" dirty="0"/>
              <a:t> Dr.		$40K ???</a:t>
            </a:r>
          </a:p>
          <a:p>
            <a:pPr marL="914400" lvl="2" indent="0">
              <a:buNone/>
            </a:pPr>
            <a:r>
              <a:rPr lang="en-US" sz="1400" b="1" dirty="0"/>
              <a:t>Lower Ginger Root to Narcissa	$5K (trench around corner) </a:t>
            </a:r>
          </a:p>
        </p:txBody>
      </p:sp>
    </p:spTree>
    <p:extLst>
      <p:ext uri="{BB962C8B-B14F-4D97-AF65-F5344CB8AC3E}">
        <p14:creationId xmlns:p14="http://schemas.microsoft.com/office/powerpoint/2010/main" val="2371703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FFE55-67B1-D0C9-7B6F-EA54956F8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79670-F1CC-5F78-EAD3-157DA7DC7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Project: Upper Narcissa to Ginger Root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7F8DC61-ABF4-3829-03B9-F657192156FC}"/>
              </a:ext>
            </a:extLst>
          </p:cNvPr>
          <p:cNvSpPr txBox="1">
            <a:spLocks/>
          </p:cNvSpPr>
          <p:nvPr/>
        </p:nvSpPr>
        <p:spPr>
          <a:xfrm>
            <a:off x="838200" y="1832491"/>
            <a:ext cx="6174923" cy="2211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Re-locate existing culvert to drain Narcissa near 5 corners on to lower portion of culvert to Ginger Root</a:t>
            </a:r>
          </a:p>
          <a:p>
            <a:pPr lvl="1"/>
            <a:r>
              <a:rPr lang="en-US" sz="1200" b="1" dirty="0">
                <a:solidFill>
                  <a:srgbClr val="222222"/>
                </a:solidFill>
                <a:latin typeface="Arial" panose="020B0604020202020204" pitchFamily="34" charset="0"/>
              </a:rPr>
              <a:t>Current alignment traverses ACL boundary fissure</a:t>
            </a:r>
          </a:p>
          <a:p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Create drain from Ginger Root to Narcissa over fissure</a:t>
            </a:r>
          </a:p>
          <a:p>
            <a:pPr lvl="1"/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</a:rPr>
              <a:t>Small lined swale</a:t>
            </a:r>
          </a:p>
          <a:p>
            <a:pPr lvl="1"/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</a:rPr>
              <a:t>Above ground 12” corrugated pipe and catch basin</a:t>
            </a:r>
          </a:p>
          <a:p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Approximate cost: $10K est. </a:t>
            </a:r>
            <a:endParaRPr lang="en-US" sz="8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lvl="1"/>
            <a:endParaRPr lang="en-US" sz="1200" b="1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960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55002-71B5-7F46-3B4B-C94E01EF8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A26EE-6AFD-431B-794A-82CD5FE5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Project: Figtree </a:t>
            </a:r>
            <a:r>
              <a:rPr lang="en-US" dirty="0" err="1"/>
              <a:t>Cul</a:t>
            </a:r>
            <a:r>
              <a:rPr lang="en-US" dirty="0"/>
              <a:t> de Sac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246A312C-1BDD-2094-AADA-9553C247494B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7375073" cy="2515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Nearly all of PBCA stormwater goes through Figtree to Altamira Canyon</a:t>
            </a:r>
          </a:p>
          <a:p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Ocean side of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cul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de sac subsided and water does not flow to culvert</a:t>
            </a:r>
          </a:p>
          <a:p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Regrade Figtree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cul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de sac to direct stormwater into the culvert  (ACLAD Drainage)</a:t>
            </a:r>
          </a:p>
          <a:p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Repave cul-de-sac (PBCA Roads)</a:t>
            </a:r>
          </a:p>
          <a:p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Approximate cost: $42.6K</a:t>
            </a:r>
          </a:p>
          <a:p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Still looking into options</a:t>
            </a:r>
            <a:endParaRPr lang="en-US" sz="8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lvl="1"/>
            <a:endParaRPr lang="en-US" sz="1200" b="1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302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80AF5-EB71-333D-60A3-8D81B78F5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1EAD1-D388-5C4A-161E-A34CF0D42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Project: </a:t>
            </a:r>
            <a:r>
              <a:rPr lang="en-US" dirty="0" err="1"/>
              <a:t>Vanderlip</a:t>
            </a:r>
            <a:r>
              <a:rPr lang="en-US" dirty="0"/>
              <a:t> Culvert at Kelvin Canyon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5806C86D-25C3-8FD4-9B8C-CBEF1FA3719F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7375073" cy="216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Fissure at Narcissa Curve created depression which will not allow stormwater to flow to drains on lower Narcissa</a:t>
            </a:r>
          </a:p>
          <a:p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Replace 80’ x 42”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dia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 culvert</a:t>
            </a:r>
          </a:p>
          <a:p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Grade roadside swale</a:t>
            </a:r>
          </a:p>
          <a:p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Will work with owners for cost/share</a:t>
            </a:r>
          </a:p>
          <a:p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Approximate Cost: $40K estimate</a:t>
            </a:r>
            <a:endParaRPr lang="en-US" sz="8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lvl="1"/>
            <a:endParaRPr lang="en-US" sz="1200" b="1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 descr="A hole in a pipe&#10;&#10;Description automatically generated with medium confidence">
            <a:extLst>
              <a:ext uri="{FF2B5EF4-FFF2-40B4-BE49-F238E27FC236}">
                <a16:creationId xmlns:a16="http://schemas.microsoft.com/office/drawing/2014/main" id="{D5A3EE26-F2C1-1FCA-C166-48F5543CE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18776" y="2506120"/>
            <a:ext cx="4650039" cy="348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01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32CC8-7603-F876-E0AC-8CA2B3D07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CAA71-11D4-4F01-51EC-D1E45FFA1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Project: Narcissa Curve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AD401412-0B3B-64E6-E519-2493C1FC8104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7375073" cy="2284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Fissure through Narcissa Curve collects storm water in depression</a:t>
            </a:r>
          </a:p>
          <a:p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Alternative solutions</a:t>
            </a:r>
          </a:p>
          <a:p>
            <a:pPr lvl="1"/>
            <a:r>
              <a:rPr lang="en-US" sz="1200" b="1" dirty="0">
                <a:solidFill>
                  <a:srgbClr val="222222"/>
                </a:solidFill>
                <a:latin typeface="Arial" panose="020B0604020202020204" pitchFamily="34" charset="0"/>
              </a:rPr>
              <a:t>Site assessment with Kelly, </a:t>
            </a:r>
            <a:r>
              <a:rPr lang="en-US" sz="1200" b="1" dirty="0" err="1">
                <a:solidFill>
                  <a:srgbClr val="222222"/>
                </a:solidFill>
                <a:latin typeface="Arial" panose="020B0604020202020204" pitchFamily="34" charset="0"/>
              </a:rPr>
              <a:t>Zelhart</a:t>
            </a:r>
            <a:r>
              <a:rPr lang="en-US" sz="1200" b="1" dirty="0">
                <a:solidFill>
                  <a:srgbClr val="222222"/>
                </a:solidFill>
                <a:latin typeface="Arial" panose="020B0604020202020204" pitchFamily="34" charset="0"/>
              </a:rPr>
              <a:t>, Leon, Chiles</a:t>
            </a:r>
          </a:p>
          <a:p>
            <a:pPr lvl="1"/>
            <a:r>
              <a:rPr lang="en-US" sz="1200" b="1" dirty="0">
                <a:solidFill>
                  <a:srgbClr val="222222"/>
                </a:solidFill>
                <a:latin typeface="Arial" panose="020B0604020202020204" pitchFamily="34" charset="0"/>
              </a:rPr>
              <a:t>4” Drain under road to hillside  ($20K </a:t>
            </a:r>
            <a:r>
              <a:rPr lang="en-US" sz="1200" b="1" dirty="0" err="1">
                <a:solidFill>
                  <a:srgbClr val="222222"/>
                </a:solidFill>
                <a:latin typeface="Arial" panose="020B0604020202020204" pitchFamily="34" charset="0"/>
              </a:rPr>
              <a:t>est</a:t>
            </a:r>
            <a:r>
              <a:rPr lang="en-US" sz="1200" b="1" dirty="0">
                <a:solidFill>
                  <a:srgbClr val="222222"/>
                </a:solidFill>
                <a:latin typeface="Arial" panose="020B0604020202020204" pitchFamily="34" charset="0"/>
              </a:rPr>
              <a:t>)</a:t>
            </a:r>
          </a:p>
          <a:p>
            <a:pPr lvl="1"/>
            <a:r>
              <a:rPr lang="en-US" sz="1200" b="1" dirty="0">
                <a:solidFill>
                  <a:srgbClr val="222222"/>
                </a:solidFill>
                <a:latin typeface="Arial" panose="020B0604020202020204" pitchFamily="34" charset="0"/>
              </a:rPr>
              <a:t>1,000’ 4” </a:t>
            </a:r>
            <a:r>
              <a:rPr lang="en-US" sz="1200" b="1" dirty="0" err="1">
                <a:solidFill>
                  <a:srgbClr val="222222"/>
                </a:solidFill>
                <a:latin typeface="Arial" panose="020B0604020202020204" pitchFamily="34" charset="0"/>
              </a:rPr>
              <a:t>drainline</a:t>
            </a:r>
            <a:r>
              <a:rPr lang="en-US" sz="1200" b="1" dirty="0">
                <a:solidFill>
                  <a:srgbClr val="222222"/>
                </a:solidFill>
                <a:latin typeface="Arial" panose="020B0604020202020204" pitchFamily="34" charset="0"/>
              </a:rPr>
              <a:t> to keep water on Narcissa and away from Wayfarer’s Chapel</a:t>
            </a:r>
          </a:p>
          <a:p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Too soon to predict stability of Narcissa Curve</a:t>
            </a:r>
          </a:p>
          <a:p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4” drain line inexpensive and amenable to modification ($10K </a:t>
            </a:r>
            <a:r>
              <a:rPr lang="en-US" sz="1600" b="1" dirty="0" err="1">
                <a:solidFill>
                  <a:srgbClr val="222222"/>
                </a:solidFill>
                <a:latin typeface="Arial" panose="020B0604020202020204" pitchFamily="34" charset="0"/>
              </a:rPr>
              <a:t>est</a:t>
            </a:r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)</a:t>
            </a:r>
          </a:p>
          <a:p>
            <a:pPr lvl="1"/>
            <a:endParaRPr lang="en-US" sz="1200" b="1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717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80E01-30D8-C5EA-D8DB-FEAD4BA58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F01DA-DAD6-3B61-9285-BB9DEC0A0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Approvals Required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2A1CE9-0030-B3A6-6364-D9CDA363FF10}"/>
              </a:ext>
            </a:extLst>
          </p:cNvPr>
          <p:cNvSpPr txBox="1"/>
          <p:nvPr/>
        </p:nvSpPr>
        <p:spPr>
          <a:xfrm>
            <a:off x="-185739" y="1908899"/>
            <a:ext cx="59686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sz="1600" b="1" dirty="0">
                <a:latin typeface="Arial" panose="020B0604020202020204" pitchFamily="34" charset="0"/>
              </a:rPr>
              <a:t>Figtree </a:t>
            </a:r>
            <a:r>
              <a:rPr lang="en-US" sz="1600" b="1" dirty="0" err="1">
                <a:latin typeface="Arial" panose="020B0604020202020204" pitchFamily="34" charset="0"/>
              </a:rPr>
              <a:t>cul</a:t>
            </a:r>
            <a:r>
              <a:rPr lang="en-US" sz="1600" b="1" dirty="0">
                <a:latin typeface="Arial" panose="020B0604020202020204" pitchFamily="34" charset="0"/>
              </a:rPr>
              <a:t> de sac			$43K</a:t>
            </a:r>
          </a:p>
          <a:p>
            <a:pPr lvl="2"/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Upper Narcissa to Ginger Root	$10K</a:t>
            </a:r>
          </a:p>
          <a:p>
            <a:pPr lvl="2"/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Narcissa Curve			$10K</a:t>
            </a:r>
          </a:p>
          <a:p>
            <a:pPr lvl="2"/>
            <a:r>
              <a:rPr lang="en-US" sz="1600" b="1" dirty="0" err="1">
                <a:latin typeface="Arial" panose="020B0604020202020204" pitchFamily="34" charset="0"/>
              </a:rPr>
              <a:t>Vanderlip</a:t>
            </a:r>
            <a:r>
              <a:rPr lang="en-US" sz="1600" b="1" dirty="0">
                <a:latin typeface="Arial" panose="020B0604020202020204" pitchFamily="34" charset="0"/>
              </a:rPr>
              <a:t> Dr			$40K</a:t>
            </a:r>
          </a:p>
        </p:txBody>
      </p:sp>
    </p:spTree>
    <p:extLst>
      <p:ext uri="{BB962C8B-B14F-4D97-AF65-F5344CB8AC3E}">
        <p14:creationId xmlns:p14="http://schemas.microsoft.com/office/powerpoint/2010/main" val="715884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77539</TotalTime>
  <Words>778</Words>
  <Application>Microsoft Office PowerPoint</Application>
  <PresentationFormat>Widescreen</PresentationFormat>
  <Paragraphs>160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     ACLAD Status  12/9/2024            Pumping 60-70K GPD</vt:lpstr>
      <vt:lpstr>Individual well status:       12/9/24           Current System Capacity 60-70K GPD       </vt:lpstr>
      <vt:lpstr>Individual well status    10/14/24</vt:lpstr>
      <vt:lpstr>Surface Drainage</vt:lpstr>
      <vt:lpstr>Project: Upper Narcissa to Ginger Root</vt:lpstr>
      <vt:lpstr>Project: Figtree Cul de Sac</vt:lpstr>
      <vt:lpstr>Project: Vanderlip Culvert at Kelvin Canyon</vt:lpstr>
      <vt:lpstr>Project: Narcissa Curve</vt:lpstr>
      <vt:lpstr>Board Approvals Required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Leon, Claire</dc:creator>
  <cp:lastModifiedBy>Gordon Leon</cp:lastModifiedBy>
  <cp:revision>160</cp:revision>
  <dcterms:created xsi:type="dcterms:W3CDTF">2021-09-08T16:58:12Z</dcterms:created>
  <dcterms:modified xsi:type="dcterms:W3CDTF">2024-12-09T19:22:39Z</dcterms:modified>
</cp:coreProperties>
</file>