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299" r:id="rId3"/>
    <p:sldId id="300" r:id="rId4"/>
    <p:sldId id="297" r:id="rId5"/>
    <p:sldId id="298" r:id="rId6"/>
    <p:sldId id="256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5" y="126566"/>
            <a:ext cx="10515600" cy="999466"/>
          </a:xfrm>
        </p:spPr>
        <p:txBody>
          <a:bodyPr/>
          <a:lstStyle/>
          <a:p>
            <a:r>
              <a:rPr lang="en-US" dirty="0"/>
              <a:t>     ACLAD Status		</a:t>
            </a:r>
            <a:r>
              <a:rPr lang="en-US" sz="3200" dirty="0"/>
              <a:t>8/12/2024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4595" y="1265732"/>
            <a:ext cx="5181600" cy="513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Maintenance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10 wells operational, 6 wells sheared, 6 wells need various repairs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Repaired multiple system drain pipe breaks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Re-route 4” system drain over new Cal Water pipe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Replace clogged meters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New box on WW2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R&amp;R WW 16,</a:t>
            </a:r>
          </a:p>
          <a:p>
            <a:pPr lvl="2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Removed stinky dead opossum with babies</a:t>
            </a:r>
          </a:p>
          <a:p>
            <a:pPr lvl="2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Routed plumbing around failed boost pump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Developed replaceable flex joint design for 4” pipe</a:t>
            </a:r>
          </a:p>
          <a:p>
            <a:r>
              <a:rPr lang="en-US" sz="1800" b="1" dirty="0"/>
              <a:t>Other Activities</a:t>
            </a:r>
          </a:p>
          <a:p>
            <a:pPr lvl="1"/>
            <a:r>
              <a:rPr lang="en-US" sz="1400" b="1" dirty="0"/>
              <a:t>Coordinating new wells with MR Drilling</a:t>
            </a:r>
          </a:p>
          <a:p>
            <a:pPr lvl="1"/>
            <a:r>
              <a:rPr lang="en-US" sz="1400" b="1" dirty="0"/>
              <a:t>RPV Coordination meetings </a:t>
            </a:r>
          </a:p>
          <a:p>
            <a:pPr lvl="1"/>
            <a:r>
              <a:rPr lang="en-US" sz="1400" b="1" dirty="0"/>
              <a:t>FEMA coordination for 1/31-2/9 Storm 4769</a:t>
            </a:r>
          </a:p>
          <a:p>
            <a:pPr lvl="2"/>
            <a:r>
              <a:rPr lang="en-US" sz="1400" b="1" dirty="0"/>
              <a:t>Tour with FEMA Reps of Damage sites</a:t>
            </a:r>
          </a:p>
          <a:p>
            <a:pPr lvl="1"/>
            <a:r>
              <a:rPr lang="en-US" sz="1400" b="1" dirty="0"/>
              <a:t>RPV Fast Track Loan: $1.61M </a:t>
            </a:r>
          </a:p>
          <a:p>
            <a:pPr lvl="1"/>
            <a:r>
              <a:rPr lang="en-US" sz="1400" b="1" dirty="0"/>
              <a:t>Interviewed New Clerk applicants</a:t>
            </a:r>
          </a:p>
          <a:p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</a:rPr>
              <a:t> Detailed well status follows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BFF1209-5127-C52C-8224-35053A253CA9}"/>
              </a:ext>
            </a:extLst>
          </p:cNvPr>
          <p:cNvSpPr txBox="1">
            <a:spLocks/>
          </p:cNvSpPr>
          <p:nvPr/>
        </p:nvSpPr>
        <p:spPr>
          <a:xfrm>
            <a:off x="6895206" y="2203643"/>
            <a:ext cx="4456553" cy="5996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  <a:p>
            <a:pPr marL="457200" lvl="1" indent="0">
              <a:buNone/>
            </a:pP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99B89-8C1C-681A-54F3-AE1928A7FE3D}"/>
              </a:ext>
            </a:extLst>
          </p:cNvPr>
          <p:cNvSpPr txBox="1"/>
          <p:nvPr/>
        </p:nvSpPr>
        <p:spPr>
          <a:xfrm>
            <a:off x="9667411" y="5476026"/>
            <a:ext cx="138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looking</a:t>
            </a:r>
          </a:p>
          <a:p>
            <a:r>
              <a:rPr lang="en-US" dirty="0">
                <a:solidFill>
                  <a:schemeClr val="bg1"/>
                </a:solidFill>
              </a:rPr>
              <a:t>Down WW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C9029-8993-0C92-89D2-0864A2E1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82225"/>
            <a:ext cx="5512083" cy="331487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2A3F550-F3F1-78D5-B661-26B0840FB3DC}"/>
              </a:ext>
            </a:extLst>
          </p:cNvPr>
          <p:cNvSpPr txBox="1">
            <a:spLocks/>
          </p:cNvSpPr>
          <p:nvPr/>
        </p:nvSpPr>
        <p:spPr>
          <a:xfrm>
            <a:off x="5871575" y="1126032"/>
            <a:ext cx="5181600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CURRENTLY PUMPING   49,441 GPD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Combination of multiple system breaks and lower pumping rates</a:t>
            </a:r>
          </a:p>
        </p:txBody>
      </p:sp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903D-BDAD-E49A-5525-A189F414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well status:  7/2/24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E1B38B-871D-F3CE-C659-ADC142127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35764"/>
              </p:ext>
            </p:extLst>
          </p:nvPr>
        </p:nvGraphicFramePr>
        <p:xfrm>
          <a:off x="838200" y="1825625"/>
          <a:ext cx="10515600" cy="450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49">
                  <a:extLst>
                    <a:ext uri="{9D8B030D-6E8A-4147-A177-3AD203B41FA5}">
                      <a16:colId xmlns:a16="http://schemas.microsoft.com/office/drawing/2014/main" val="1547998218"/>
                    </a:ext>
                  </a:extLst>
                </a:gridCol>
                <a:gridCol w="2204581">
                  <a:extLst>
                    <a:ext uri="{9D8B030D-6E8A-4147-A177-3AD203B41FA5}">
                      <a16:colId xmlns:a16="http://schemas.microsoft.com/office/drawing/2014/main" val="1165855727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3191208973"/>
                    </a:ext>
                  </a:extLst>
                </a:gridCol>
                <a:gridCol w="6531279">
                  <a:extLst>
                    <a:ext uri="{9D8B030D-6E8A-4147-A177-3AD203B41FA5}">
                      <a16:colId xmlns:a16="http://schemas.microsoft.com/office/drawing/2014/main" val="357797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Narcissa/Ginger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Investigating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9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Need to replace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Need to replace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Figtree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9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Clove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well working, Need to remove plumbing from new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7938"/>
                  </a:ext>
                </a:extLst>
              </a:tr>
              <a:tr h="425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Looking into drainage restriction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Figtree </a:t>
                      </a:r>
                      <a:r>
                        <a:rPr lang="en-US" dirty="0" err="1"/>
                        <a:t>Cul</a:t>
                      </a:r>
                      <a:r>
                        <a:rPr lang="en-US" dirty="0"/>
                        <a:t> de 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Bean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13,035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R&amp;R, dead opossum in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Ginger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Meter replaced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9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1170-853D-90F5-2E7A-2C988F4C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well status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422E0EA-104A-99E1-5CCE-B8289490E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837402"/>
              </p:ext>
            </p:extLst>
          </p:nvPr>
        </p:nvGraphicFramePr>
        <p:xfrm>
          <a:off x="926926" y="1825625"/>
          <a:ext cx="10426874" cy="450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62">
                  <a:extLst>
                    <a:ext uri="{9D8B030D-6E8A-4147-A177-3AD203B41FA5}">
                      <a16:colId xmlns:a16="http://schemas.microsoft.com/office/drawing/2014/main" val="1547998218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1165855727"/>
                    </a:ext>
                  </a:extLst>
                </a:gridCol>
                <a:gridCol w="964504">
                  <a:extLst>
                    <a:ext uri="{9D8B030D-6E8A-4147-A177-3AD203B41FA5}">
                      <a16:colId xmlns:a16="http://schemas.microsoft.com/office/drawing/2014/main" val="3191208973"/>
                    </a:ext>
                  </a:extLst>
                </a:gridCol>
                <a:gridCol w="6481175">
                  <a:extLst>
                    <a:ext uri="{9D8B030D-6E8A-4147-A177-3AD203B41FA5}">
                      <a16:colId xmlns:a16="http://schemas.microsoft.com/office/drawing/2014/main" val="357797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King/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9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Vanderlip</a:t>
                      </a:r>
                      <a:r>
                        <a:rPr lang="en-US" dirty="0"/>
                        <a:t>/Narcissa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3668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Petak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  Water level 26’.  Installing surface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Replacing pump this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9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Olmsted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5635"/>
                  </a:ext>
                </a:extLst>
              </a:tr>
              <a:tr h="350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Olmsted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Sweetbay</a:t>
                      </a:r>
                      <a:r>
                        <a:rPr lang="en-US" dirty="0"/>
                        <a:t>/Yamaguchi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 Planning to redrill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Drainline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damaged, investigating pump,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Narcissa/Altamira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7320"/>
                  </a:ext>
                </a:extLst>
              </a:tr>
              <a:tr h="2350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Narcissa/Hunter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D6BB-8FD5-A1EB-E24B-101A0741E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1" y="1798637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 b="1" dirty="0"/>
              <a:t>Kelvin Canyon Spring</a:t>
            </a:r>
          </a:p>
          <a:p>
            <a:pPr lvl="1"/>
            <a:r>
              <a:rPr lang="en-US" sz="1400" b="1" dirty="0"/>
              <a:t>Canyon seeps </a:t>
            </a:r>
            <a:r>
              <a:rPr lang="en-US" sz="1400" b="1" dirty="0" err="1"/>
              <a:t>aprox</a:t>
            </a:r>
            <a:r>
              <a:rPr lang="en-US" sz="1400" b="1" dirty="0"/>
              <a:t> 15 GPM</a:t>
            </a:r>
          </a:p>
          <a:p>
            <a:pPr lvl="1"/>
            <a:r>
              <a:rPr lang="en-US" sz="1400" b="1" dirty="0"/>
              <a:t>Capturing spring water roughly equivalent to a new well</a:t>
            </a:r>
          </a:p>
          <a:p>
            <a:r>
              <a:rPr lang="en-US" sz="1800" b="1" dirty="0"/>
              <a:t>Progress to date</a:t>
            </a:r>
          </a:p>
          <a:p>
            <a:pPr lvl="1"/>
            <a:r>
              <a:rPr lang="en-US" sz="1400" b="1" dirty="0"/>
              <a:t>City cleared canyon to the spring and purchased 2400’ of corrugated drain line</a:t>
            </a:r>
          </a:p>
          <a:p>
            <a:pPr lvl="1"/>
            <a:r>
              <a:rPr lang="en-US" sz="1400" b="1" dirty="0"/>
              <a:t>Volunteers installed Weir, Drain line and sump by WW 15</a:t>
            </a:r>
          </a:p>
          <a:p>
            <a:r>
              <a:rPr lang="en-US" sz="1800" b="1" dirty="0"/>
              <a:t>Needed to complete</a:t>
            </a:r>
          </a:p>
          <a:p>
            <a:pPr lvl="1"/>
            <a:r>
              <a:rPr lang="en-US" sz="1400" b="1" dirty="0"/>
              <a:t>Fix break in underground line at </a:t>
            </a:r>
            <a:r>
              <a:rPr lang="en-US" sz="1400" b="1" dirty="0" err="1"/>
              <a:t>Vanderlip</a:t>
            </a:r>
            <a:r>
              <a:rPr lang="en-US" sz="1400" b="1" dirty="0"/>
              <a:t> Rd</a:t>
            </a:r>
          </a:p>
          <a:p>
            <a:pPr lvl="1"/>
            <a:r>
              <a:rPr lang="en-US" sz="1400" b="1" dirty="0"/>
              <a:t>Create debris filter</a:t>
            </a:r>
          </a:p>
          <a:p>
            <a:pPr lvl="1"/>
            <a:r>
              <a:rPr lang="en-US" sz="1400" b="1" dirty="0"/>
              <a:t>Install bypass valve to “turn off” spring</a:t>
            </a:r>
          </a:p>
          <a:p>
            <a:pPr lvl="1"/>
            <a:r>
              <a:rPr lang="en-US" sz="1400" b="1" dirty="0"/>
              <a:t>Add electrical outlet and input drain at WW15</a:t>
            </a:r>
          </a:p>
          <a:p>
            <a:r>
              <a:rPr lang="en-US" sz="1800" b="1" dirty="0"/>
              <a:t>Cost</a:t>
            </a:r>
          </a:p>
          <a:p>
            <a:pPr lvl="1"/>
            <a:r>
              <a:rPr lang="en-US" sz="1400" b="1" dirty="0"/>
              <a:t>Less than $1000 to complete</a:t>
            </a:r>
          </a:p>
          <a:p>
            <a:pPr lvl="1"/>
            <a:r>
              <a:rPr lang="en-US" sz="1400" b="1" dirty="0"/>
              <a:t>Total cost to ACLAD:  less than $2000 + city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0626DE-5DB8-8121-DE22-FB2A5070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     Kelvin Canyon Spring</a:t>
            </a:r>
          </a:p>
        </p:txBody>
      </p:sp>
    </p:spTree>
    <p:extLst>
      <p:ext uri="{BB962C8B-B14F-4D97-AF65-F5344CB8AC3E}">
        <p14:creationId xmlns:p14="http://schemas.microsoft.com/office/powerpoint/2010/main" val="97196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648A-8A6B-9811-5276-D4D20936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651"/>
            <a:ext cx="9370512" cy="1325563"/>
          </a:xfrm>
        </p:spPr>
        <p:txBody>
          <a:bodyPr>
            <a:normAutofit/>
          </a:bodyPr>
          <a:lstStyle/>
          <a:p>
            <a:r>
              <a:rPr lang="en-US" dirty="0"/>
              <a:t>ACLAD Fast Track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4C73-BB67-BF90-B487-EA077850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33" y="6193034"/>
            <a:ext cx="8055279" cy="395657"/>
          </a:xfrm>
        </p:spPr>
        <p:txBody>
          <a:bodyPr>
            <a:normAutofit/>
          </a:bodyPr>
          <a:lstStyle/>
          <a:p>
            <a:r>
              <a:rPr lang="en-US" sz="1600" dirty="0"/>
              <a:t>All projects to be vetted with </a:t>
            </a:r>
            <a:r>
              <a:rPr lang="en-US" sz="1600" dirty="0" err="1"/>
              <a:t>GeoTech</a:t>
            </a:r>
            <a:r>
              <a:rPr lang="en-US" sz="1600" dirty="0"/>
              <a:t> and RPV for landslide mitigation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3D98BB-AA54-F96B-E644-3B2715ADB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34995"/>
              </p:ext>
            </p:extLst>
          </p:nvPr>
        </p:nvGraphicFramePr>
        <p:xfrm>
          <a:off x="1384244" y="1579802"/>
          <a:ext cx="8824468" cy="4692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37">
                  <a:extLst>
                    <a:ext uri="{9D8B030D-6E8A-4147-A177-3AD203B41FA5}">
                      <a16:colId xmlns:a16="http://schemas.microsoft.com/office/drawing/2014/main" val="969103487"/>
                    </a:ext>
                  </a:extLst>
                </a:gridCol>
                <a:gridCol w="238192">
                  <a:extLst>
                    <a:ext uri="{9D8B030D-6E8A-4147-A177-3AD203B41FA5}">
                      <a16:colId xmlns:a16="http://schemas.microsoft.com/office/drawing/2014/main" val="255468659"/>
                    </a:ext>
                  </a:extLst>
                </a:gridCol>
                <a:gridCol w="7429341">
                  <a:extLst>
                    <a:ext uri="{9D8B030D-6E8A-4147-A177-3AD203B41FA5}">
                      <a16:colId xmlns:a16="http://schemas.microsoft.com/office/drawing/2014/main" val="1184191103"/>
                    </a:ext>
                  </a:extLst>
                </a:gridCol>
                <a:gridCol w="986798">
                  <a:extLst>
                    <a:ext uri="{9D8B030D-6E8A-4147-A177-3AD203B41FA5}">
                      <a16:colId xmlns:a16="http://schemas.microsoft.com/office/drawing/2014/main" val="1921739466"/>
                    </a:ext>
                  </a:extLst>
                </a:gridCol>
              </a:tblGrid>
              <a:tr h="22359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System Improvements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6" marR="5536" marT="553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$K Cost 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668433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Six new de-watering wells (+2 wells in ACLAD Budget)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$750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10445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Modify existing drainage system to add expansion joints at fissure locations and extended straight lengths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20896"/>
                  </a:ext>
                </a:extLst>
              </a:tr>
              <a:tr h="210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Well Repairs and system optimization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13538"/>
                  </a:ext>
                </a:extLst>
              </a:tr>
              <a:tr h="210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$1,000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88638"/>
                  </a:ext>
                </a:extLst>
              </a:tr>
              <a:tr h="2048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Surface Drainage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19630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Develop detailed conceptual plan and coordinate with gov't agencies to obtain BRIC or ACOE grants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701836"/>
                  </a:ext>
                </a:extLst>
              </a:tr>
              <a:tr h="2696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Line Altamira Canyon from Figtree drain to PVDS culvert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01831"/>
                  </a:ext>
                </a:extLst>
              </a:tr>
              <a:tr h="8715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55345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Improve drainage along Narcissa from the PBRC fissure to Narcissa and Ginger Root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85080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Improve drainage from Narcissa and lower Cinnamon to culvert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52243"/>
                  </a:ext>
                </a:extLst>
              </a:tr>
              <a:tr h="2644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Replace swale across the corner of the riding club between Upper Narcissa and Ginger Root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12850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Add curbing to Upper Cinnamon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98705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Modify drainage from Lower Cinnamon through Ride-to-fly and the adjacent lots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62484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Add curb to lower Vanderlip Dr and bridge stormwater across 3 major fissures on Upper Vanderlip Dr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30185"/>
                  </a:ext>
                </a:extLst>
              </a:tr>
              <a:tr h="2214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Repair and replace the deep swale along figtree to direct the stormwater flow to the culvert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335423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Lengthen Thyme Swale into Altamira Canyon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59606"/>
                  </a:ext>
                </a:extLst>
              </a:tr>
              <a:tr h="2506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Add Curbing around 30 Narcissa 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59881"/>
                  </a:ext>
                </a:extLst>
              </a:tr>
              <a:tr h="2103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9298" marR="5536" marT="5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$610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28506"/>
                  </a:ext>
                </a:extLst>
              </a:tr>
              <a:tr h="40658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87630"/>
                  </a:ext>
                </a:extLst>
              </a:tr>
              <a:tr h="158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$1,610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36" marR="5536" marT="553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7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1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7B581-76D4-1FF6-A047-3E1FF180EF95}"/>
              </a:ext>
            </a:extLst>
          </p:cNvPr>
          <p:cNvGrpSpPr/>
          <p:nvPr/>
        </p:nvGrpSpPr>
        <p:grpSpPr>
          <a:xfrm rot="5400000">
            <a:off x="-441158" y="397041"/>
            <a:ext cx="6858002" cy="6063916"/>
            <a:chOff x="2212931" y="0"/>
            <a:chExt cx="7766138" cy="68370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2B13FC-4B32-2029-398D-C1BA4ACD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677470" y="-464539"/>
              <a:ext cx="6837060" cy="7766138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3A0987-F1B6-A2A4-0622-054A07313304}"/>
                </a:ext>
              </a:extLst>
            </p:cNvPr>
            <p:cNvSpPr/>
            <p:nvPr/>
          </p:nvSpPr>
          <p:spPr>
            <a:xfrm>
              <a:off x="2614732" y="2736850"/>
              <a:ext cx="103068" cy="488950"/>
            </a:xfrm>
            <a:custGeom>
              <a:avLst/>
              <a:gdLst>
                <a:gd name="connsiteX0" fmla="*/ 52268 w 103068"/>
                <a:gd name="connsiteY0" fmla="*/ 488950 h 488950"/>
                <a:gd name="connsiteX1" fmla="*/ 1468 w 103068"/>
                <a:gd name="connsiteY1" fmla="*/ 273050 h 488950"/>
                <a:gd name="connsiteX2" fmla="*/ 103068 w 103068"/>
                <a:gd name="connsiteY2" fmla="*/ 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068" h="488950">
                  <a:moveTo>
                    <a:pt x="52268" y="488950"/>
                  </a:moveTo>
                  <a:cubicBezTo>
                    <a:pt x="22634" y="421746"/>
                    <a:pt x="-6999" y="354542"/>
                    <a:pt x="1468" y="273050"/>
                  </a:cubicBezTo>
                  <a:cubicBezTo>
                    <a:pt x="9935" y="191558"/>
                    <a:pt x="56501" y="95779"/>
                    <a:pt x="103068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256652-F946-6B35-9795-0040A2C53844}"/>
                </a:ext>
              </a:extLst>
            </p:cNvPr>
            <p:cNvCxnSpPr>
              <a:cxnSpLocks/>
            </p:cNvCxnSpPr>
            <p:nvPr/>
          </p:nvCxnSpPr>
          <p:spPr>
            <a:xfrm>
              <a:off x="2990850" y="2108200"/>
              <a:ext cx="137101" cy="1460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674E38-A572-BA15-17AC-A0BE9D6F377D}"/>
                </a:ext>
              </a:extLst>
            </p:cNvPr>
            <p:cNvSpPr/>
            <p:nvPr/>
          </p:nvSpPr>
          <p:spPr>
            <a:xfrm>
              <a:off x="3263900" y="2115736"/>
              <a:ext cx="1104900" cy="652864"/>
            </a:xfrm>
            <a:custGeom>
              <a:avLst/>
              <a:gdLst>
                <a:gd name="connsiteX0" fmla="*/ 0 w 1104900"/>
                <a:gd name="connsiteY0" fmla="*/ 5164 h 652864"/>
                <a:gd name="connsiteX1" fmla="*/ 450850 w 1104900"/>
                <a:gd name="connsiteY1" fmla="*/ 11514 h 652864"/>
                <a:gd name="connsiteX2" fmla="*/ 698500 w 1104900"/>
                <a:gd name="connsiteY2" fmla="*/ 106764 h 652864"/>
                <a:gd name="connsiteX3" fmla="*/ 889000 w 1104900"/>
                <a:gd name="connsiteY3" fmla="*/ 278214 h 652864"/>
                <a:gd name="connsiteX4" fmla="*/ 1035050 w 1104900"/>
                <a:gd name="connsiteY4" fmla="*/ 500464 h 652864"/>
                <a:gd name="connsiteX5" fmla="*/ 1104900 w 1104900"/>
                <a:gd name="connsiteY5" fmla="*/ 652864 h 65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900" h="652864">
                  <a:moveTo>
                    <a:pt x="0" y="5164"/>
                  </a:moveTo>
                  <a:cubicBezTo>
                    <a:pt x="167216" y="-128"/>
                    <a:pt x="334433" y="-5419"/>
                    <a:pt x="450850" y="11514"/>
                  </a:cubicBezTo>
                  <a:cubicBezTo>
                    <a:pt x="567267" y="28447"/>
                    <a:pt x="625475" y="62314"/>
                    <a:pt x="698500" y="106764"/>
                  </a:cubicBezTo>
                  <a:cubicBezTo>
                    <a:pt x="771525" y="151214"/>
                    <a:pt x="832908" y="212597"/>
                    <a:pt x="889000" y="278214"/>
                  </a:cubicBezTo>
                  <a:cubicBezTo>
                    <a:pt x="945092" y="343831"/>
                    <a:pt x="999067" y="438022"/>
                    <a:pt x="1035050" y="500464"/>
                  </a:cubicBezTo>
                  <a:cubicBezTo>
                    <a:pt x="1071033" y="562906"/>
                    <a:pt x="1087966" y="607885"/>
                    <a:pt x="1104900" y="652864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1F9D3D-95DD-4B25-BC01-D2C93D395DFB}"/>
                </a:ext>
              </a:extLst>
            </p:cNvPr>
            <p:cNvCxnSpPr/>
            <p:nvPr/>
          </p:nvCxnSpPr>
          <p:spPr>
            <a:xfrm flipV="1">
              <a:off x="4425950" y="4826000"/>
              <a:ext cx="298450" cy="3429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3104E6-80BE-C0A7-1FED-8AD5FC08A568}"/>
                </a:ext>
              </a:extLst>
            </p:cNvPr>
            <p:cNvSpPr/>
            <p:nvPr/>
          </p:nvSpPr>
          <p:spPr>
            <a:xfrm>
              <a:off x="4489450" y="4565650"/>
              <a:ext cx="241300" cy="139700"/>
            </a:xfrm>
            <a:custGeom>
              <a:avLst/>
              <a:gdLst>
                <a:gd name="connsiteX0" fmla="*/ 0 w 241300"/>
                <a:gd name="connsiteY0" fmla="*/ 139700 h 139700"/>
                <a:gd name="connsiteX1" fmla="*/ 107950 w 241300"/>
                <a:gd name="connsiteY1" fmla="*/ 44450 h 139700"/>
                <a:gd name="connsiteX2" fmla="*/ 241300 w 241300"/>
                <a:gd name="connsiteY2" fmla="*/ 12700 h 139700"/>
                <a:gd name="connsiteX3" fmla="*/ 241300 w 241300"/>
                <a:gd name="connsiteY3" fmla="*/ 12700 h 139700"/>
                <a:gd name="connsiteX4" fmla="*/ 228600 w 241300"/>
                <a:gd name="connsiteY4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139700">
                  <a:moveTo>
                    <a:pt x="0" y="139700"/>
                  </a:moveTo>
                  <a:cubicBezTo>
                    <a:pt x="33866" y="102658"/>
                    <a:pt x="67733" y="65617"/>
                    <a:pt x="107950" y="44450"/>
                  </a:cubicBezTo>
                  <a:cubicBezTo>
                    <a:pt x="148167" y="23283"/>
                    <a:pt x="241300" y="12700"/>
                    <a:pt x="241300" y="12700"/>
                  </a:cubicBezTo>
                  <a:lnTo>
                    <a:pt x="241300" y="12700"/>
                  </a:lnTo>
                  <a:lnTo>
                    <a:pt x="228600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81CF20-64FE-BF61-8595-0411D7C7E397}"/>
                </a:ext>
              </a:extLst>
            </p:cNvPr>
            <p:cNvSpPr/>
            <p:nvPr/>
          </p:nvSpPr>
          <p:spPr>
            <a:xfrm>
              <a:off x="4610100" y="3651250"/>
              <a:ext cx="293017" cy="914400"/>
            </a:xfrm>
            <a:custGeom>
              <a:avLst/>
              <a:gdLst>
                <a:gd name="connsiteX0" fmla="*/ 0 w 293017"/>
                <a:gd name="connsiteY0" fmla="*/ 914400 h 914400"/>
                <a:gd name="connsiteX1" fmla="*/ 120650 w 293017"/>
                <a:gd name="connsiteY1" fmla="*/ 850900 h 914400"/>
                <a:gd name="connsiteX2" fmla="*/ 228600 w 293017"/>
                <a:gd name="connsiteY2" fmla="*/ 590550 h 914400"/>
                <a:gd name="connsiteX3" fmla="*/ 292100 w 293017"/>
                <a:gd name="connsiteY3" fmla="*/ 234950 h 914400"/>
                <a:gd name="connsiteX4" fmla="*/ 260350 w 293017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17" h="914400">
                  <a:moveTo>
                    <a:pt x="0" y="914400"/>
                  </a:moveTo>
                  <a:cubicBezTo>
                    <a:pt x="41275" y="909637"/>
                    <a:pt x="82550" y="904875"/>
                    <a:pt x="120650" y="850900"/>
                  </a:cubicBezTo>
                  <a:cubicBezTo>
                    <a:pt x="158750" y="796925"/>
                    <a:pt x="200025" y="693208"/>
                    <a:pt x="228600" y="590550"/>
                  </a:cubicBezTo>
                  <a:cubicBezTo>
                    <a:pt x="257175" y="487892"/>
                    <a:pt x="286808" y="333375"/>
                    <a:pt x="292100" y="234950"/>
                  </a:cubicBezTo>
                  <a:cubicBezTo>
                    <a:pt x="297392" y="136525"/>
                    <a:pt x="278871" y="68262"/>
                    <a:pt x="260350" y="0"/>
                  </a:cubicBezTo>
                </a:path>
              </a:pathLst>
            </a:cu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52F7DC-E912-0F5D-01BB-4F0951CA9BB5}"/>
                </a:ext>
              </a:extLst>
            </p:cNvPr>
            <p:cNvSpPr/>
            <p:nvPr/>
          </p:nvSpPr>
          <p:spPr>
            <a:xfrm>
              <a:off x="5638800" y="5187950"/>
              <a:ext cx="177800" cy="349250"/>
            </a:xfrm>
            <a:custGeom>
              <a:avLst/>
              <a:gdLst>
                <a:gd name="connsiteX0" fmla="*/ 0 w 177800"/>
                <a:gd name="connsiteY0" fmla="*/ 349250 h 349250"/>
                <a:gd name="connsiteX1" fmla="*/ 82550 w 177800"/>
                <a:gd name="connsiteY1" fmla="*/ 139700 h 349250"/>
                <a:gd name="connsiteX2" fmla="*/ 177800 w 177800"/>
                <a:gd name="connsiteY2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349250">
                  <a:moveTo>
                    <a:pt x="0" y="349250"/>
                  </a:moveTo>
                  <a:cubicBezTo>
                    <a:pt x="26458" y="273579"/>
                    <a:pt x="52917" y="197908"/>
                    <a:pt x="82550" y="139700"/>
                  </a:cubicBezTo>
                  <a:cubicBezTo>
                    <a:pt x="112183" y="81492"/>
                    <a:pt x="144991" y="40746"/>
                    <a:pt x="17780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9D9433-F589-B09E-47B6-6508C4C30135}"/>
                </a:ext>
              </a:extLst>
            </p:cNvPr>
            <p:cNvSpPr/>
            <p:nvPr/>
          </p:nvSpPr>
          <p:spPr>
            <a:xfrm>
              <a:off x="5524500" y="5054600"/>
              <a:ext cx="215900" cy="107950"/>
            </a:xfrm>
            <a:custGeom>
              <a:avLst/>
              <a:gdLst>
                <a:gd name="connsiteX0" fmla="*/ 0 w 215900"/>
                <a:gd name="connsiteY0" fmla="*/ 0 h 107950"/>
                <a:gd name="connsiteX1" fmla="*/ 158750 w 215900"/>
                <a:gd name="connsiteY1" fmla="*/ 50800 h 107950"/>
                <a:gd name="connsiteX2" fmla="*/ 215900 w 215900"/>
                <a:gd name="connsiteY2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107950">
                  <a:moveTo>
                    <a:pt x="0" y="0"/>
                  </a:moveTo>
                  <a:cubicBezTo>
                    <a:pt x="61383" y="16404"/>
                    <a:pt x="122767" y="32808"/>
                    <a:pt x="158750" y="50800"/>
                  </a:cubicBezTo>
                  <a:cubicBezTo>
                    <a:pt x="194733" y="68792"/>
                    <a:pt x="205316" y="88371"/>
                    <a:pt x="215900" y="1079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1571ABF-2C5D-DB3F-E3E8-FB5B8C1548AB}"/>
                </a:ext>
              </a:extLst>
            </p:cNvPr>
            <p:cNvSpPr/>
            <p:nvPr/>
          </p:nvSpPr>
          <p:spPr>
            <a:xfrm>
              <a:off x="6115050" y="4633106"/>
              <a:ext cx="355600" cy="148444"/>
            </a:xfrm>
            <a:custGeom>
              <a:avLst/>
              <a:gdLst>
                <a:gd name="connsiteX0" fmla="*/ 0 w 355600"/>
                <a:gd name="connsiteY0" fmla="*/ 148444 h 148444"/>
                <a:gd name="connsiteX1" fmla="*/ 133350 w 355600"/>
                <a:gd name="connsiteY1" fmla="*/ 15094 h 148444"/>
                <a:gd name="connsiteX2" fmla="*/ 355600 w 355600"/>
                <a:gd name="connsiteY2" fmla="*/ 8744 h 1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600" h="148444">
                  <a:moveTo>
                    <a:pt x="0" y="148444"/>
                  </a:moveTo>
                  <a:cubicBezTo>
                    <a:pt x="37041" y="93410"/>
                    <a:pt x="74083" y="38377"/>
                    <a:pt x="133350" y="15094"/>
                  </a:cubicBezTo>
                  <a:cubicBezTo>
                    <a:pt x="192617" y="-8189"/>
                    <a:pt x="274108" y="277"/>
                    <a:pt x="355600" y="8744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0C2242B-0F28-849A-B7E5-2A44B73DC87A}"/>
                </a:ext>
              </a:extLst>
            </p:cNvPr>
            <p:cNvSpPr/>
            <p:nvPr/>
          </p:nvSpPr>
          <p:spPr>
            <a:xfrm>
              <a:off x="6419850" y="4356100"/>
              <a:ext cx="31750" cy="298450"/>
            </a:xfrm>
            <a:custGeom>
              <a:avLst/>
              <a:gdLst>
                <a:gd name="connsiteX0" fmla="*/ 0 w 31750"/>
                <a:gd name="connsiteY0" fmla="*/ 0 h 298450"/>
                <a:gd name="connsiteX1" fmla="*/ 6350 w 31750"/>
                <a:gd name="connsiteY1" fmla="*/ 158750 h 298450"/>
                <a:gd name="connsiteX2" fmla="*/ 31750 w 3175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298450">
                  <a:moveTo>
                    <a:pt x="0" y="0"/>
                  </a:moveTo>
                  <a:cubicBezTo>
                    <a:pt x="529" y="54504"/>
                    <a:pt x="1058" y="109008"/>
                    <a:pt x="6350" y="158750"/>
                  </a:cubicBezTo>
                  <a:cubicBezTo>
                    <a:pt x="11642" y="208492"/>
                    <a:pt x="21696" y="253471"/>
                    <a:pt x="31750" y="2984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CEEBE2-6FA1-A0E2-9CF2-1807F1FF960B}"/>
                </a:ext>
              </a:extLst>
            </p:cNvPr>
            <p:cNvSpPr/>
            <p:nvPr/>
          </p:nvSpPr>
          <p:spPr>
            <a:xfrm>
              <a:off x="6769100" y="3751869"/>
              <a:ext cx="736600" cy="858231"/>
            </a:xfrm>
            <a:custGeom>
              <a:avLst/>
              <a:gdLst>
                <a:gd name="connsiteX0" fmla="*/ 0 w 736600"/>
                <a:gd name="connsiteY0" fmla="*/ 858231 h 858231"/>
                <a:gd name="connsiteX1" fmla="*/ 57150 w 736600"/>
                <a:gd name="connsiteY1" fmla="*/ 686781 h 858231"/>
                <a:gd name="connsiteX2" fmla="*/ 241300 w 736600"/>
                <a:gd name="connsiteY2" fmla="*/ 585181 h 858231"/>
                <a:gd name="connsiteX3" fmla="*/ 361950 w 736600"/>
                <a:gd name="connsiteY3" fmla="*/ 343881 h 858231"/>
                <a:gd name="connsiteX4" fmla="*/ 431800 w 736600"/>
                <a:gd name="connsiteY4" fmla="*/ 134331 h 858231"/>
                <a:gd name="connsiteX5" fmla="*/ 565150 w 736600"/>
                <a:gd name="connsiteY5" fmla="*/ 7331 h 858231"/>
                <a:gd name="connsiteX6" fmla="*/ 736600 w 736600"/>
                <a:gd name="connsiteY6" fmla="*/ 26381 h 85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00" h="858231">
                  <a:moveTo>
                    <a:pt x="0" y="858231"/>
                  </a:moveTo>
                  <a:cubicBezTo>
                    <a:pt x="8466" y="795260"/>
                    <a:pt x="16933" y="732289"/>
                    <a:pt x="57150" y="686781"/>
                  </a:cubicBezTo>
                  <a:cubicBezTo>
                    <a:pt x="97367" y="641273"/>
                    <a:pt x="190500" y="642331"/>
                    <a:pt x="241300" y="585181"/>
                  </a:cubicBezTo>
                  <a:cubicBezTo>
                    <a:pt x="292100" y="528031"/>
                    <a:pt x="330200" y="419023"/>
                    <a:pt x="361950" y="343881"/>
                  </a:cubicBezTo>
                  <a:cubicBezTo>
                    <a:pt x="393700" y="268739"/>
                    <a:pt x="397933" y="190423"/>
                    <a:pt x="431800" y="134331"/>
                  </a:cubicBezTo>
                  <a:cubicBezTo>
                    <a:pt x="465667" y="78239"/>
                    <a:pt x="514350" y="25323"/>
                    <a:pt x="565150" y="7331"/>
                  </a:cubicBezTo>
                  <a:cubicBezTo>
                    <a:pt x="615950" y="-10661"/>
                    <a:pt x="676275" y="7860"/>
                    <a:pt x="736600" y="2638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45334C-A713-7C51-3059-8DB24407DD14}"/>
                </a:ext>
              </a:extLst>
            </p:cNvPr>
            <p:cNvSpPr/>
            <p:nvPr/>
          </p:nvSpPr>
          <p:spPr>
            <a:xfrm>
              <a:off x="8528050" y="3873500"/>
              <a:ext cx="317500" cy="177800"/>
            </a:xfrm>
            <a:custGeom>
              <a:avLst/>
              <a:gdLst>
                <a:gd name="connsiteX0" fmla="*/ 0 w 317500"/>
                <a:gd name="connsiteY0" fmla="*/ 0 h 177800"/>
                <a:gd name="connsiteX1" fmla="*/ 177800 w 317500"/>
                <a:gd name="connsiteY1" fmla="*/ 38100 h 177800"/>
                <a:gd name="connsiteX2" fmla="*/ 260350 w 317500"/>
                <a:gd name="connsiteY2" fmla="*/ 127000 h 177800"/>
                <a:gd name="connsiteX3" fmla="*/ 317500 w 317500"/>
                <a:gd name="connsiteY3" fmla="*/ 177800 h 177800"/>
                <a:gd name="connsiteX4" fmla="*/ 317500 w 317500"/>
                <a:gd name="connsiteY4" fmla="*/ 177800 h 177800"/>
                <a:gd name="connsiteX5" fmla="*/ 317500 w 317500"/>
                <a:gd name="connsiteY5" fmla="*/ 1651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0" h="177800">
                  <a:moveTo>
                    <a:pt x="0" y="0"/>
                  </a:moveTo>
                  <a:cubicBezTo>
                    <a:pt x="67204" y="8466"/>
                    <a:pt x="134408" y="16933"/>
                    <a:pt x="177800" y="38100"/>
                  </a:cubicBezTo>
                  <a:cubicBezTo>
                    <a:pt x="221192" y="59267"/>
                    <a:pt x="237067" y="103717"/>
                    <a:pt x="260350" y="127000"/>
                  </a:cubicBezTo>
                  <a:cubicBezTo>
                    <a:pt x="283633" y="150283"/>
                    <a:pt x="317500" y="177800"/>
                    <a:pt x="317500" y="177800"/>
                  </a:cubicBezTo>
                  <a:lnTo>
                    <a:pt x="317500" y="177800"/>
                  </a:lnTo>
                  <a:lnTo>
                    <a:pt x="317500" y="16510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818A3A-E3A3-085A-92CD-5D567FC2E87D}"/>
                </a:ext>
              </a:extLst>
            </p:cNvPr>
            <p:cNvCxnSpPr/>
            <p:nvPr/>
          </p:nvCxnSpPr>
          <p:spPr>
            <a:xfrm>
              <a:off x="8934450" y="4180984"/>
              <a:ext cx="76200" cy="25131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F0F629-8B8E-A241-1B8B-17DAC234242F}"/>
                </a:ext>
              </a:extLst>
            </p:cNvPr>
            <p:cNvSpPr/>
            <p:nvPr/>
          </p:nvSpPr>
          <p:spPr>
            <a:xfrm>
              <a:off x="6754820" y="5670550"/>
              <a:ext cx="693730" cy="593150"/>
            </a:xfrm>
            <a:custGeom>
              <a:avLst/>
              <a:gdLst>
                <a:gd name="connsiteX0" fmla="*/ 26980 w 693730"/>
                <a:gd name="connsiteY0" fmla="*/ 393700 h 593150"/>
                <a:gd name="connsiteX1" fmla="*/ 20630 w 693730"/>
                <a:gd name="connsiteY1" fmla="*/ 558800 h 593150"/>
                <a:gd name="connsiteX2" fmla="*/ 255580 w 693730"/>
                <a:gd name="connsiteY2" fmla="*/ 584200 h 593150"/>
                <a:gd name="connsiteX3" fmla="*/ 439730 w 693730"/>
                <a:gd name="connsiteY3" fmla="*/ 444500 h 593150"/>
                <a:gd name="connsiteX4" fmla="*/ 554030 w 693730"/>
                <a:gd name="connsiteY4" fmla="*/ 247650 h 593150"/>
                <a:gd name="connsiteX5" fmla="*/ 693730 w 693730"/>
                <a:gd name="connsiteY5" fmla="*/ 0 h 5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730" h="593150">
                  <a:moveTo>
                    <a:pt x="26980" y="393700"/>
                  </a:moveTo>
                  <a:cubicBezTo>
                    <a:pt x="4755" y="460375"/>
                    <a:pt x="-17470" y="527050"/>
                    <a:pt x="20630" y="558800"/>
                  </a:cubicBezTo>
                  <a:cubicBezTo>
                    <a:pt x="58730" y="590550"/>
                    <a:pt x="185730" y="603250"/>
                    <a:pt x="255580" y="584200"/>
                  </a:cubicBezTo>
                  <a:cubicBezTo>
                    <a:pt x="325430" y="565150"/>
                    <a:pt x="389988" y="500592"/>
                    <a:pt x="439730" y="444500"/>
                  </a:cubicBezTo>
                  <a:cubicBezTo>
                    <a:pt x="489472" y="388408"/>
                    <a:pt x="511697" y="321733"/>
                    <a:pt x="554030" y="247650"/>
                  </a:cubicBezTo>
                  <a:cubicBezTo>
                    <a:pt x="596363" y="173567"/>
                    <a:pt x="645046" y="86783"/>
                    <a:pt x="69373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899A-F63E-4A3C-C260-4B31DD28CA10}"/>
              </a:ext>
            </a:extLst>
          </p:cNvPr>
          <p:cNvSpPr txBox="1">
            <a:spLocks/>
          </p:cNvSpPr>
          <p:nvPr/>
        </p:nvSpPr>
        <p:spPr>
          <a:xfrm>
            <a:off x="6389833" y="57283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Surface Drainage Projects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Funded by RPV loan to ACLAD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Applied for FEMA grants for same Projects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Working with engineer to define the appropriate designs</a:t>
            </a:r>
            <a:endParaRPr lang="en-US" sz="1600" b="1" dirty="0"/>
          </a:p>
          <a:p>
            <a:pPr lvl="2" algn="l"/>
            <a:endParaRPr lang="en-US" sz="1200" b="1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9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58EA-1A9D-6359-BCCF-4A115BAF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New Well Locations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C91DB-9BD6-CC6D-1072-60304CA0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06" y="1252603"/>
            <a:ext cx="7991388" cy="5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36220</TotalTime>
  <Words>660</Words>
  <Application>Microsoft Office PowerPoint</Application>
  <PresentationFormat>Widescreen</PresentationFormat>
  <Paragraphs>191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 Narrow</vt:lpstr>
      <vt:lpstr>Arial</vt:lpstr>
      <vt:lpstr>Calibri</vt:lpstr>
      <vt:lpstr>Calibri Light</vt:lpstr>
      <vt:lpstr>Office Theme</vt:lpstr>
      <vt:lpstr>     ACLAD Status  8/12/2024</vt:lpstr>
      <vt:lpstr>Individual well status:  7/2/24</vt:lpstr>
      <vt:lpstr>Individual well status</vt:lpstr>
      <vt:lpstr>     Kelvin Canyon Spring</vt:lpstr>
      <vt:lpstr>ACLAD Fast Track Projects</vt:lpstr>
      <vt:lpstr>PowerPoint Presentation</vt:lpstr>
      <vt:lpstr>Potential New Well 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126</cp:revision>
  <dcterms:created xsi:type="dcterms:W3CDTF">2021-09-08T16:58:12Z</dcterms:created>
  <dcterms:modified xsi:type="dcterms:W3CDTF">2024-08-12T21:12:30Z</dcterms:modified>
</cp:coreProperties>
</file>