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6" r:id="rId2"/>
    <p:sldId id="299" r:id="rId3"/>
    <p:sldId id="300" r:id="rId4"/>
    <p:sldId id="305" r:id="rId5"/>
    <p:sldId id="306" r:id="rId6"/>
    <p:sldId id="3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06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8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75" y="126566"/>
            <a:ext cx="10515600" cy="999466"/>
          </a:xfrm>
        </p:spPr>
        <p:txBody>
          <a:bodyPr/>
          <a:lstStyle/>
          <a:p>
            <a:r>
              <a:rPr lang="en-US" dirty="0"/>
              <a:t>     ACLAD Status		</a:t>
            </a:r>
            <a:r>
              <a:rPr lang="en-US" sz="3200" dirty="0"/>
              <a:t>9/9/2024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4596" y="1123354"/>
            <a:ext cx="5375359" cy="584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Maintenance</a:t>
            </a:r>
          </a:p>
          <a:p>
            <a:pPr lvl="1"/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10 wells operational on generators, 7 wells sheared, 2 wells need various repairs  (No Change)</a:t>
            </a:r>
          </a:p>
          <a:p>
            <a:pPr lvl="1"/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Installed 9 Generators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Large propane tanks installed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Thank you to the Generator Team (turn on/off)</a:t>
            </a:r>
          </a:p>
          <a:p>
            <a:pPr lvl="1"/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 Repaired multiple drain system breaks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Average 1-2 per week 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Some wells turned off for repairs</a:t>
            </a:r>
          </a:p>
          <a:p>
            <a:r>
              <a:rPr lang="en-US" sz="1800" b="1" dirty="0"/>
              <a:t>Kelvin Canyon</a:t>
            </a:r>
          </a:p>
          <a:p>
            <a:pPr lvl="1"/>
            <a:r>
              <a:rPr lang="en-US" sz="1600" b="1" dirty="0" err="1"/>
              <a:t>J.Lowe</a:t>
            </a:r>
            <a:r>
              <a:rPr lang="en-US" sz="1600" b="1" dirty="0"/>
              <a:t> donated 2 - 600 gal tanks for clarifier and to provide system input pressure into WW 15</a:t>
            </a:r>
          </a:p>
          <a:p>
            <a:pPr lvl="1"/>
            <a:r>
              <a:rPr lang="en-US" sz="1600" b="1" dirty="0"/>
              <a:t>Need volunteer to help plumbing into WW 15</a:t>
            </a:r>
          </a:p>
          <a:p>
            <a:r>
              <a:rPr lang="en-US" sz="1800" b="1" dirty="0"/>
              <a:t>Surface Drainage</a:t>
            </a:r>
          </a:p>
          <a:p>
            <a:pPr lvl="1"/>
            <a:r>
              <a:rPr lang="en-US" sz="1600" b="1" dirty="0"/>
              <a:t>Met with Hout and Malcolm </a:t>
            </a:r>
            <a:r>
              <a:rPr lang="en-US" sz="1600" b="1" dirty="0" err="1"/>
              <a:t>on“Winterization</a:t>
            </a:r>
            <a:r>
              <a:rPr lang="en-US" sz="1600" b="1" dirty="0"/>
              <a:t> Plan”</a:t>
            </a:r>
          </a:p>
          <a:p>
            <a:pPr lvl="2"/>
            <a:r>
              <a:rPr lang="en-US" sz="1200" b="1" dirty="0"/>
              <a:t>Grading of Altamira Canyon fissures started</a:t>
            </a:r>
          </a:p>
          <a:p>
            <a:pPr lvl="1"/>
            <a:r>
              <a:rPr lang="en-US" sz="1600" b="1" dirty="0"/>
              <a:t>High priority projects:</a:t>
            </a:r>
          </a:p>
          <a:p>
            <a:pPr marL="914400" lvl="2" indent="0">
              <a:buNone/>
            </a:pPr>
            <a:r>
              <a:rPr lang="en-US" sz="1400" b="1" dirty="0"/>
              <a:t>Narcissa </a:t>
            </a:r>
            <a:r>
              <a:rPr lang="en-US" sz="1400" b="1" dirty="0" err="1"/>
              <a:t>atPBRC</a:t>
            </a:r>
            <a:endParaRPr lang="en-US" sz="1400" b="1" dirty="0"/>
          </a:p>
          <a:p>
            <a:pPr marL="914400" lvl="2" indent="0">
              <a:buNone/>
            </a:pPr>
            <a:r>
              <a:rPr lang="en-US" sz="1400" b="1" dirty="0"/>
              <a:t>Upper Narcissa to Ginger Root</a:t>
            </a:r>
          </a:p>
          <a:p>
            <a:pPr marL="914400" lvl="2" indent="0">
              <a:buNone/>
            </a:pPr>
            <a:r>
              <a:rPr lang="en-US" sz="1400" b="1" dirty="0"/>
              <a:t>Narcissa/Cinnamon</a:t>
            </a:r>
          </a:p>
          <a:p>
            <a:pPr marL="914400" lvl="2" indent="0">
              <a:buNone/>
            </a:pPr>
            <a:r>
              <a:rPr lang="en-US" sz="1400" b="1" dirty="0"/>
              <a:t>Figtree </a:t>
            </a:r>
            <a:r>
              <a:rPr lang="en-US" sz="1400" b="1" dirty="0" err="1"/>
              <a:t>cul</a:t>
            </a:r>
            <a:r>
              <a:rPr lang="en-US" sz="1400" b="1" dirty="0"/>
              <a:t> de sac</a:t>
            </a:r>
          </a:p>
          <a:p>
            <a:pPr marL="914400" lvl="2" indent="0">
              <a:buNone/>
            </a:pPr>
            <a:r>
              <a:rPr lang="en-US" sz="1400" b="1" dirty="0" err="1"/>
              <a:t>Vanderlip</a:t>
            </a:r>
            <a:r>
              <a:rPr lang="en-US" sz="1400" b="1" dirty="0"/>
              <a:t> Dr.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6BFF1209-5127-C52C-8224-35053A253CA9}"/>
              </a:ext>
            </a:extLst>
          </p:cNvPr>
          <p:cNvSpPr txBox="1">
            <a:spLocks/>
          </p:cNvSpPr>
          <p:nvPr/>
        </p:nvSpPr>
        <p:spPr>
          <a:xfrm>
            <a:off x="6895206" y="2203643"/>
            <a:ext cx="4456553" cy="59965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dirty="0"/>
          </a:p>
          <a:p>
            <a:pPr marL="457200" lvl="1" indent="0">
              <a:buNone/>
            </a:pP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299B89-8C1C-681A-54F3-AE1928A7FE3D}"/>
              </a:ext>
            </a:extLst>
          </p:cNvPr>
          <p:cNvSpPr txBox="1"/>
          <p:nvPr/>
        </p:nvSpPr>
        <p:spPr>
          <a:xfrm>
            <a:off x="9667411" y="5476026"/>
            <a:ext cx="1385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View looking</a:t>
            </a:r>
          </a:p>
          <a:p>
            <a:r>
              <a:rPr lang="en-US" dirty="0">
                <a:solidFill>
                  <a:schemeClr val="bg1"/>
                </a:solidFill>
              </a:rPr>
              <a:t>Down WW 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512B9B-79CC-4F50-755A-300F1DA118D8}"/>
              </a:ext>
            </a:extLst>
          </p:cNvPr>
          <p:cNvSpPr txBox="1"/>
          <p:nvPr/>
        </p:nvSpPr>
        <p:spPr>
          <a:xfrm>
            <a:off x="6184178" y="1123354"/>
            <a:ext cx="609391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Other Activities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Bore hole drilling near WW9 to assess Deep Water Well feasibility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Need volunteer to help with Cal OES fuel reimbursement application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5-11 wells need solar power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24/7 wells need ~36 panels and ~45 Kah Batteries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Looking into DC pumps with daytime only operation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Need volunteer to coordinate for ACLAD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Detailed well status follows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903D-BDAD-E49A-5525-A189F414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Individual well status:  					10/14/24    </a:t>
            </a:r>
            <a:br>
              <a:rPr lang="en-US" sz="3600" dirty="0"/>
            </a:br>
            <a:r>
              <a:rPr lang="en-US" sz="3600" dirty="0"/>
              <a:t>						</a:t>
            </a:r>
            <a:r>
              <a:rPr lang="en-US" sz="2800" b="1" dirty="0">
                <a:solidFill>
                  <a:srgbClr val="FF0000"/>
                </a:solidFill>
              </a:rPr>
              <a:t>Total Last Week 74,504 + WW 10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E1B38B-871D-F3CE-C659-ADC142127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407381"/>
              </p:ext>
            </p:extLst>
          </p:nvPr>
        </p:nvGraphicFramePr>
        <p:xfrm>
          <a:off x="838200" y="1917930"/>
          <a:ext cx="10515600" cy="4725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449">
                  <a:extLst>
                    <a:ext uri="{9D8B030D-6E8A-4147-A177-3AD203B41FA5}">
                      <a16:colId xmlns:a16="http://schemas.microsoft.com/office/drawing/2014/main" val="1547998218"/>
                    </a:ext>
                  </a:extLst>
                </a:gridCol>
                <a:gridCol w="2204581">
                  <a:extLst>
                    <a:ext uri="{9D8B030D-6E8A-4147-A177-3AD203B41FA5}">
                      <a16:colId xmlns:a16="http://schemas.microsoft.com/office/drawing/2014/main" val="1165855727"/>
                    </a:ext>
                  </a:extLst>
                </a:gridCol>
                <a:gridCol w="1102291">
                  <a:extLst>
                    <a:ext uri="{9D8B030D-6E8A-4147-A177-3AD203B41FA5}">
                      <a16:colId xmlns:a16="http://schemas.microsoft.com/office/drawing/2014/main" val="3191208973"/>
                    </a:ext>
                  </a:extLst>
                </a:gridCol>
                <a:gridCol w="6531279">
                  <a:extLst>
                    <a:ext uri="{9D8B030D-6E8A-4147-A177-3AD203B41FA5}">
                      <a16:colId xmlns:a16="http://schemas.microsoft.com/office/drawing/2014/main" val="357797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75653"/>
                  </a:ext>
                </a:extLst>
              </a:tr>
              <a:tr h="33379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Narcissa/Ginger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11,754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199681"/>
                  </a:ext>
                </a:extLst>
              </a:tr>
              <a:tr h="3718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Sheared, pump stuck in casing,  Will look into alternative pumps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Figtree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Clove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4,392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Installed,</a:t>
                      </a:r>
                    </a:p>
                    <a:p>
                      <a:r>
                        <a:rPr lang="en-US" dirty="0"/>
                        <a:t>Need to remove plumbing from new well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938"/>
                  </a:ext>
                </a:extLst>
              </a:tr>
              <a:tr h="3814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9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 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2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Beach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Figtree </a:t>
                      </a:r>
                      <a:r>
                        <a:rPr lang="en-US" dirty="0" err="1"/>
                        <a:t>Cul</a:t>
                      </a:r>
                      <a:r>
                        <a:rPr lang="en-US" dirty="0"/>
                        <a:t> de sac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Installed, Pumping water,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Needs new meter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00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97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Upper Ginger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Installed, </a:t>
                      </a:r>
                      <a:r>
                        <a:rPr lang="en-US" dirty="0"/>
                        <a:t>Meter replaced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07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39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1170-853D-90F5-2E7A-2C988F4C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well status			 10/14/24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7422E0EA-104A-99E1-5CCE-B8289490E9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318240"/>
              </p:ext>
            </p:extLst>
          </p:nvPr>
        </p:nvGraphicFramePr>
        <p:xfrm>
          <a:off x="882563" y="1474896"/>
          <a:ext cx="10426874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562">
                  <a:extLst>
                    <a:ext uri="{9D8B030D-6E8A-4147-A177-3AD203B41FA5}">
                      <a16:colId xmlns:a16="http://schemas.microsoft.com/office/drawing/2014/main" val="1547998218"/>
                    </a:ext>
                  </a:extLst>
                </a:gridCol>
                <a:gridCol w="2229633">
                  <a:extLst>
                    <a:ext uri="{9D8B030D-6E8A-4147-A177-3AD203B41FA5}">
                      <a16:colId xmlns:a16="http://schemas.microsoft.com/office/drawing/2014/main" val="1165855727"/>
                    </a:ext>
                  </a:extLst>
                </a:gridCol>
                <a:gridCol w="964504">
                  <a:extLst>
                    <a:ext uri="{9D8B030D-6E8A-4147-A177-3AD203B41FA5}">
                      <a16:colId xmlns:a16="http://schemas.microsoft.com/office/drawing/2014/main" val="3191208973"/>
                    </a:ext>
                  </a:extLst>
                </a:gridCol>
                <a:gridCol w="6481175">
                  <a:extLst>
                    <a:ext uri="{9D8B030D-6E8A-4147-A177-3AD203B41FA5}">
                      <a16:colId xmlns:a16="http://schemas.microsoft.com/office/drawing/2014/main" val="357797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75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King/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15,151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19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Vanderlip</a:t>
                      </a:r>
                      <a:r>
                        <a:rPr lang="en-US" dirty="0"/>
                        <a:t>/Narcissa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3668"/>
                  </a:ext>
                </a:extLst>
              </a:tr>
              <a:tr h="5989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Petak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Sheared,  Water level 26’.  Installed surface pump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Working on sewer generator,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Replaced pump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Olmsted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Beach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95635"/>
                  </a:ext>
                </a:extLst>
              </a:tr>
              <a:tr h="35034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Olmsted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No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2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Sweetbay</a:t>
                      </a:r>
                      <a:r>
                        <a:rPr lang="en-US" dirty="0"/>
                        <a:t>/Yamaguchi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 Planning to redrill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Need to install generator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00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Narcissa/Altamira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  Installing surface pump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97320"/>
                  </a:ext>
                </a:extLst>
              </a:tr>
              <a:tr h="235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Narcissa/Hunter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6,517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Generator Installed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07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01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BC40-21A4-0A8C-28E0-4F8E87D80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39"/>
            <a:ext cx="10515600" cy="1325563"/>
          </a:xfrm>
        </p:spPr>
        <p:txBody>
          <a:bodyPr/>
          <a:lstStyle/>
          <a:p>
            <a:r>
              <a:rPr lang="en-US" dirty="0"/>
              <a:t>Budget/Spending/RPV Fast Track Loan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377D15EB-68C5-6230-E853-2FC1182573C9}"/>
              </a:ext>
            </a:extLst>
          </p:cNvPr>
          <p:cNvSpPr txBox="1">
            <a:spLocks/>
          </p:cNvSpPr>
          <p:nvPr/>
        </p:nvSpPr>
        <p:spPr>
          <a:xfrm>
            <a:off x="358137" y="1940646"/>
            <a:ext cx="5095606" cy="192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ACLAD 24/25 Budget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2 New wells		$250K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Maintenance		$130K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($200K?)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Electric		$36K 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($120K Propane?)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Reserve		$100K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Admin, consultants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etc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	$52K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Contingency		$30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Adopted Budget	$598,000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DA89936F-A6C8-E947-0947-60D387B28223}"/>
              </a:ext>
            </a:extLst>
          </p:cNvPr>
          <p:cNvSpPr txBox="1">
            <a:spLocks/>
          </p:cNvSpPr>
          <p:nvPr/>
        </p:nvSpPr>
        <p:spPr>
          <a:xfrm>
            <a:off x="6846024" y="1940646"/>
            <a:ext cx="3843749" cy="393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RPV Fast Track Loan     $1.6 M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Altamira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Cyn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 Planning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Drainage Improvement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Narcissa at PBRC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Upper Narcissa to Ginger Root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Narcissa at Cinnamon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Cinnamon at Ride-to-Fly</a:t>
            </a:r>
          </a:p>
          <a:p>
            <a:pPr lvl="2"/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Vanderlip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 Dr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Figtree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Misc.</a:t>
            </a:r>
          </a:p>
          <a:p>
            <a:pPr lvl="2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System Improvement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4 New Dewatering Wells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Above ground drainage with flex joints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System Optimization</a:t>
            </a:r>
            <a:r>
              <a:rPr lang="en-US" sz="800" b="1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5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ACC05-9540-1C47-8574-1887D6BB55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5954-4622-11E9-D705-EF95A11C3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423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Budget/Spending/RPV Fast Track Loan</a:t>
            </a:r>
            <a:br>
              <a:rPr lang="en-US" dirty="0"/>
            </a:br>
            <a:r>
              <a:rPr lang="en-US" sz="3200" b="1" dirty="0"/>
              <a:t>Preliminary Recommendations Discussion</a:t>
            </a:r>
            <a:endParaRPr lang="en-US" b="1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F4B0A068-0179-DF87-F4DE-B12004C7DAAD}"/>
              </a:ext>
            </a:extLst>
          </p:cNvPr>
          <p:cNvSpPr txBox="1">
            <a:spLocks/>
          </p:cNvSpPr>
          <p:nvPr/>
        </p:nvSpPr>
        <p:spPr>
          <a:xfrm>
            <a:off x="358137" y="1940646"/>
            <a:ext cx="5095606" cy="2156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ACLAD 24/25 Budget</a:t>
            </a:r>
          </a:p>
          <a:p>
            <a:pPr lvl="1"/>
            <a:r>
              <a:rPr lang="en-US" sz="12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2 New wells		$250K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Maintenance		$130K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($200K?)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Electric		$36K 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($120K Propane?)</a:t>
            </a:r>
          </a:p>
          <a:p>
            <a:pPr lvl="1"/>
            <a:r>
              <a:rPr lang="en-US" sz="12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Reserve		$100K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Admin, consultants </a:t>
            </a:r>
            <a:r>
              <a:rPr lang="en-US" sz="1200" b="1" dirty="0" err="1">
                <a:solidFill>
                  <a:srgbClr val="222222"/>
                </a:solidFill>
                <a:latin typeface="Arial" panose="020B0604020202020204" pitchFamily="34" charset="0"/>
              </a:rPr>
              <a:t>etc</a:t>
            </a:r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	$52K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Contingency		$30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Adopted Budget	$598,000</a:t>
            </a:r>
            <a:endParaRPr lang="en-US" sz="6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</a:rPr>
              <a:t>                                                                                               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+$215,000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0C56C3A2-369C-1D1F-C30E-54CC3986623E}"/>
              </a:ext>
            </a:extLst>
          </p:cNvPr>
          <p:cNvSpPr txBox="1">
            <a:spLocks/>
          </p:cNvSpPr>
          <p:nvPr/>
        </p:nvSpPr>
        <p:spPr>
          <a:xfrm>
            <a:off x="5548165" y="2009472"/>
            <a:ext cx="6285697" cy="4267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RPV Fast Track Loan     $1.6 M 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Refuse most or all of loan</a:t>
            </a:r>
          </a:p>
          <a:p>
            <a:pPr lvl="1"/>
            <a:r>
              <a:rPr lang="en-US" sz="12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Altamira </a:t>
            </a:r>
            <a:r>
              <a:rPr lang="en-US" sz="1200" b="1" strike="sngStrike" dirty="0" err="1">
                <a:solidFill>
                  <a:srgbClr val="222222"/>
                </a:solidFill>
                <a:latin typeface="Arial" panose="020B0604020202020204" pitchFamily="34" charset="0"/>
              </a:rPr>
              <a:t>Cyn</a:t>
            </a:r>
            <a:r>
              <a:rPr lang="en-US" sz="12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 Planning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Drainage Improvement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Narcissa at PBRC  $40K </a:t>
            </a:r>
            <a:r>
              <a:rPr lang="en-US" sz="1200" b="1" dirty="0">
                <a:latin typeface="Arial" panose="020B0604020202020204" pitchFamily="34" charset="0"/>
              </a:rPr>
              <a:t>(Retention tank and Trash Pump)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Upper Narcissa to Ginger Root  $10K  </a:t>
            </a:r>
            <a:r>
              <a:rPr lang="en-US" sz="1200" b="1" dirty="0">
                <a:latin typeface="Arial" panose="020B0604020202020204" pitchFamily="34" charset="0"/>
              </a:rPr>
              <a:t>(~12” HDPE Pipe from Narcissa)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Narcissa at Cinnamon $30K  </a:t>
            </a:r>
            <a:r>
              <a:rPr lang="en-US" sz="1200" b="1" dirty="0">
                <a:latin typeface="Arial" panose="020B0604020202020204" pitchFamily="34" charset="0"/>
              </a:rPr>
              <a:t>(Fill and 12” Pipe at </a:t>
            </a:r>
            <a:r>
              <a:rPr lang="en-US" sz="1200" b="1" dirty="0" err="1">
                <a:latin typeface="Arial" panose="020B0604020202020204" pitchFamily="34" charset="0"/>
              </a:rPr>
              <a:t>Cinn</a:t>
            </a:r>
            <a:r>
              <a:rPr lang="en-US" sz="1200" b="1" dirty="0">
                <a:latin typeface="Arial" panose="020B0604020202020204" pitchFamily="34" charset="0"/>
              </a:rPr>
              <a:t>, 24” pipe Nar.)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Cinnamon at Ride-to-Fly</a:t>
            </a:r>
          </a:p>
          <a:p>
            <a:pPr lvl="2"/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</a:rPr>
              <a:t>Vanderlip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 Dr  $20K </a:t>
            </a:r>
            <a:r>
              <a:rPr lang="en-US" sz="1200" b="1" dirty="0">
                <a:latin typeface="Arial" panose="020B0604020202020204" pitchFamily="34" charset="0"/>
              </a:rPr>
              <a:t>(Curbing on SW side to drain to Narcissa storm drain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Figtree $25K </a:t>
            </a:r>
            <a:r>
              <a:rPr lang="en-US" sz="1200" b="1" dirty="0">
                <a:latin typeface="Arial" panose="020B0604020202020204" pitchFamily="34" charset="0"/>
              </a:rPr>
              <a:t>(repair culvert and direct water flow thru </a:t>
            </a:r>
            <a:r>
              <a:rPr lang="en-US" sz="1200" b="1" dirty="0" err="1">
                <a:latin typeface="Arial" panose="020B0604020202020204" pitchFamily="34" charset="0"/>
              </a:rPr>
              <a:t>cul</a:t>
            </a:r>
            <a:r>
              <a:rPr lang="en-US" sz="1200" b="1" dirty="0">
                <a:latin typeface="Arial" panose="020B0604020202020204" pitchFamily="34" charset="0"/>
              </a:rPr>
              <a:t> de sac)</a:t>
            </a:r>
          </a:p>
          <a:p>
            <a:pPr lvl="2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System Improvement</a:t>
            </a:r>
          </a:p>
          <a:p>
            <a:pPr lvl="2"/>
            <a:r>
              <a:rPr lang="en-US" sz="12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4 New Dewatering Wells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Above ground drainage with flex joints $25K </a:t>
            </a:r>
            <a:r>
              <a:rPr lang="en-US" sz="1200" b="1" dirty="0">
                <a:latin typeface="Arial" panose="020B0604020202020204" pitchFamily="34" charset="0"/>
              </a:rPr>
              <a:t>(install above ground pipe at WW13 to Cinnamon, Tootle to PVDS)</a:t>
            </a:r>
          </a:p>
          <a:p>
            <a:pPr lvl="2"/>
            <a:r>
              <a:rPr lang="en-US" sz="1200" b="1" strike="sngStrike" dirty="0">
                <a:solidFill>
                  <a:srgbClr val="222222"/>
                </a:solidFill>
                <a:latin typeface="Arial" panose="020B0604020202020204" pitchFamily="34" charset="0"/>
              </a:rPr>
              <a:t>System Optimization</a:t>
            </a:r>
          </a:p>
          <a:p>
            <a:pPr lvl="2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Solar and Batteries  $ 10K – $40 K per well</a:t>
            </a:r>
            <a:r>
              <a:rPr lang="en-US" sz="800" b="1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EFBA4DAC-0B08-B38D-CCF0-4DC30A97A985}"/>
              </a:ext>
            </a:extLst>
          </p:cNvPr>
          <p:cNvSpPr txBox="1">
            <a:spLocks/>
          </p:cNvSpPr>
          <p:nvPr/>
        </p:nvSpPr>
        <p:spPr>
          <a:xfrm>
            <a:off x="838200" y="4659266"/>
            <a:ext cx="5095606" cy="1235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RPV Winterization and DDW Plan, CC 10/1/24</a:t>
            </a:r>
          </a:p>
          <a:p>
            <a:pPr lvl="1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Drill 4-5 Deep De-watering Wells near ocean</a:t>
            </a:r>
          </a:p>
          <a:p>
            <a:pPr lvl="1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Grade, Fill, and line upper Altamira Canyon at fissures</a:t>
            </a:r>
          </a:p>
          <a:p>
            <a:pPr lvl="1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</a:rPr>
              <a:t>Fill fissures above  Upper Cinnamon</a:t>
            </a: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57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7FFE5-F518-5280-4238-2214C92AB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20441" cy="1325563"/>
          </a:xfrm>
        </p:spPr>
        <p:txBody>
          <a:bodyPr/>
          <a:lstStyle/>
          <a:p>
            <a:r>
              <a:rPr lang="en-US" dirty="0"/>
              <a:t>Solar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06F2-825F-CEDC-3CE5-FA6035457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20441" cy="4667246"/>
          </a:xfrm>
        </p:spPr>
        <p:txBody>
          <a:bodyPr/>
          <a:lstStyle/>
          <a:p>
            <a:r>
              <a:rPr lang="en-US" sz="1800" b="1" dirty="0"/>
              <a:t>Working on design for Solar/Battery power</a:t>
            </a:r>
          </a:p>
          <a:p>
            <a:r>
              <a:rPr lang="en-US" sz="1800" b="1" dirty="0"/>
              <a:t>Full time well uses ~36 solar panels + $20K battery</a:t>
            </a:r>
          </a:p>
          <a:p>
            <a:r>
              <a:rPr lang="en-US" sz="1800" b="1" dirty="0"/>
              <a:t>May need to change pumps to DC</a:t>
            </a:r>
          </a:p>
          <a:p>
            <a:r>
              <a:rPr lang="en-US" sz="1800" b="1" dirty="0"/>
              <a:t>Only running the wells during the day does not require batteries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654840-06F7-22BB-15FC-E50AC1DB2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16380"/>
              </p:ext>
            </p:extLst>
          </p:nvPr>
        </p:nvGraphicFramePr>
        <p:xfrm>
          <a:off x="4411846" y="365125"/>
          <a:ext cx="7593555" cy="6153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428">
                  <a:extLst>
                    <a:ext uri="{9D8B030D-6E8A-4147-A177-3AD203B41FA5}">
                      <a16:colId xmlns:a16="http://schemas.microsoft.com/office/drawing/2014/main" val="3089297871"/>
                    </a:ext>
                  </a:extLst>
                </a:gridCol>
                <a:gridCol w="2135687">
                  <a:extLst>
                    <a:ext uri="{9D8B030D-6E8A-4147-A177-3AD203B41FA5}">
                      <a16:colId xmlns:a16="http://schemas.microsoft.com/office/drawing/2014/main" val="1146285557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3357305904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614307258"/>
                    </a:ext>
                  </a:extLst>
                </a:gridCol>
                <a:gridCol w="3544648">
                  <a:extLst>
                    <a:ext uri="{9D8B030D-6E8A-4147-A177-3AD203B41FA5}">
                      <a16:colId xmlns:a16="http://schemas.microsoft.com/office/drawing/2014/main" val="1929338940"/>
                    </a:ext>
                  </a:extLst>
                </a:gridCol>
              </a:tblGrid>
              <a:tr h="3112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WW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Location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Priority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On %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Comments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54288272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Narcissa/Ginger Root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85536913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Lower 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Sheared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1005996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Figtree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7229803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Lower Figtree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Sheared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00136524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Clove Tree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27893800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Mid 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Sheared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07651277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Mid Sweetbay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 or Generator near lift station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2329826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Beach School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83029089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Figtree Cul de sac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1273924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Bean Field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Solar or SCE (no generator because of access)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96003019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Upper Ginger Root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065507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King/Sweetbay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Generator, Possible solar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6078522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Vanderlip/Narcissa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or SCE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34658010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Petak/Sweetbay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Generator or SCE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4980689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Thyme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Generator near lift station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7250107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Olmsted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9184786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Beach School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106387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Olmsted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77243255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Sweetbay/Yamaguchi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17784298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End of Narcissa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Possible Solar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663936"/>
                  </a:ext>
                </a:extLst>
              </a:tr>
              <a:tr h="2456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Narcissa/Altamira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Sheared  Installing surface pump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87197251"/>
                  </a:ext>
                </a:extLst>
              </a:tr>
              <a:tr h="265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Narcissa/Hunter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Generator or SCE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97150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09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49219</TotalTime>
  <Words>974</Words>
  <Application>Microsoft Office PowerPoint</Application>
  <PresentationFormat>Widescreen</PresentationFormat>
  <Paragraphs>297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Office Theme</vt:lpstr>
      <vt:lpstr>     ACLAD Status  9/9/2024</vt:lpstr>
      <vt:lpstr>Individual well status:       10/14/24           Total Last Week 74,504 + WW 10</vt:lpstr>
      <vt:lpstr>Individual well status    10/14/24</vt:lpstr>
      <vt:lpstr>Budget/Spending/RPV Fast Track Loan</vt:lpstr>
      <vt:lpstr>Budget/Spending/RPV Fast Track Loan Preliminary Recommendations Discussion</vt:lpstr>
      <vt:lpstr>Solar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Colleen Miller ACLAD</cp:lastModifiedBy>
  <cp:revision>140</cp:revision>
  <dcterms:created xsi:type="dcterms:W3CDTF">2021-09-08T16:58:12Z</dcterms:created>
  <dcterms:modified xsi:type="dcterms:W3CDTF">2024-10-15T15:51:15Z</dcterms:modified>
</cp:coreProperties>
</file>