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6" r:id="rId2"/>
    <p:sldId id="302" r:id="rId3"/>
    <p:sldId id="299" r:id="rId4"/>
    <p:sldId id="3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75" y="126566"/>
            <a:ext cx="10515600" cy="999466"/>
          </a:xfrm>
        </p:spPr>
        <p:txBody>
          <a:bodyPr/>
          <a:lstStyle/>
          <a:p>
            <a:r>
              <a:rPr lang="en-US" dirty="0"/>
              <a:t>     ACLAD Status		</a:t>
            </a:r>
            <a:r>
              <a:rPr lang="en-US" sz="3200" dirty="0"/>
              <a:t>9/9/2024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4595" y="1265732"/>
            <a:ext cx="5181600" cy="455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Maintenance</a:t>
            </a:r>
          </a:p>
          <a:p>
            <a:pPr lvl="1"/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10 wells operational on generators, 7 wells sheared, 5-11 wells need solar power, 2 wells need various repairs</a:t>
            </a:r>
          </a:p>
          <a:p>
            <a:pPr lvl="1"/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Installed 9 Generators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Currently running on 5 gal tanks for ~ 6hrs per tank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Working out fueling plan</a:t>
            </a:r>
          </a:p>
          <a:p>
            <a:pPr lvl="1"/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 Repaired multiple system drain pipe breaks</a:t>
            </a:r>
          </a:p>
          <a:p>
            <a:r>
              <a:rPr lang="en-US" sz="1800" b="1" dirty="0"/>
              <a:t>Kelvin Canyon</a:t>
            </a:r>
          </a:p>
          <a:p>
            <a:pPr lvl="1"/>
            <a:r>
              <a:rPr lang="en-US" sz="1600" b="1" dirty="0"/>
              <a:t>Spring draining down </a:t>
            </a:r>
            <a:r>
              <a:rPr lang="en-US" sz="1600" b="1" dirty="0" err="1"/>
              <a:t>Vanderlip</a:t>
            </a:r>
            <a:r>
              <a:rPr lang="en-US" sz="1600" b="1" dirty="0"/>
              <a:t> Dr.</a:t>
            </a:r>
          </a:p>
          <a:p>
            <a:pPr lvl="1"/>
            <a:r>
              <a:rPr lang="en-US" sz="1600" b="1" dirty="0"/>
              <a:t>Re-assessing WW 15 drainage given lack of power</a:t>
            </a:r>
          </a:p>
          <a:p>
            <a:r>
              <a:rPr lang="en-US" sz="1800" b="1" dirty="0"/>
              <a:t>Surface Drainage</a:t>
            </a:r>
          </a:p>
          <a:p>
            <a:pPr lvl="1"/>
            <a:r>
              <a:rPr lang="en-US" sz="1600" b="1" dirty="0"/>
              <a:t>Working with RPV on “Winterization Plan”</a:t>
            </a:r>
          </a:p>
          <a:p>
            <a:pPr lvl="2"/>
            <a:r>
              <a:rPr lang="en-US" sz="1200" b="1" dirty="0"/>
              <a:t>Includes grading of Altamira Canyon fissures</a:t>
            </a:r>
          </a:p>
          <a:p>
            <a:pPr lvl="1"/>
            <a:r>
              <a:rPr lang="en-US" sz="1600" b="1" dirty="0"/>
              <a:t>High priority projects:</a:t>
            </a:r>
          </a:p>
          <a:p>
            <a:pPr marL="914400" lvl="2" indent="0">
              <a:buNone/>
            </a:pPr>
            <a:r>
              <a:rPr lang="en-US" sz="1400" b="1" dirty="0"/>
              <a:t>Narcissa/PBRC/Ginger Root</a:t>
            </a:r>
          </a:p>
          <a:p>
            <a:pPr marL="914400" lvl="2" indent="0">
              <a:buNone/>
            </a:pPr>
            <a:r>
              <a:rPr lang="en-US" sz="1400" b="1" dirty="0"/>
              <a:t>Narcissa/Cinnamon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6BFF1209-5127-C52C-8224-35053A253CA9}"/>
              </a:ext>
            </a:extLst>
          </p:cNvPr>
          <p:cNvSpPr txBox="1">
            <a:spLocks/>
          </p:cNvSpPr>
          <p:nvPr/>
        </p:nvSpPr>
        <p:spPr>
          <a:xfrm>
            <a:off x="6895206" y="2203643"/>
            <a:ext cx="4456553" cy="59965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 dirty="0"/>
          </a:p>
          <a:p>
            <a:pPr marL="457200" lvl="1" indent="0">
              <a:buNone/>
            </a:pP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299B89-8C1C-681A-54F3-AE1928A7FE3D}"/>
              </a:ext>
            </a:extLst>
          </p:cNvPr>
          <p:cNvSpPr txBox="1"/>
          <p:nvPr/>
        </p:nvSpPr>
        <p:spPr>
          <a:xfrm>
            <a:off x="9667411" y="5476026"/>
            <a:ext cx="138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View looking</a:t>
            </a:r>
          </a:p>
          <a:p>
            <a:r>
              <a:rPr lang="en-US" dirty="0">
                <a:solidFill>
                  <a:schemeClr val="bg1"/>
                </a:solidFill>
              </a:rPr>
              <a:t>Down WW 4</a:t>
            </a:r>
          </a:p>
        </p:txBody>
      </p:sp>
      <p:pic>
        <p:nvPicPr>
          <p:cNvPr id="4" name="Picture 3" descr="A wood box with a sign next to a green cylinder&#10;&#10;Description automatically generated">
            <a:extLst>
              <a:ext uri="{FF2B5EF4-FFF2-40B4-BE49-F238E27FC236}">
                <a16:creationId xmlns:a16="http://schemas.microsoft.com/office/drawing/2014/main" id="{32DF118B-44F3-0821-68EA-EAD8A57AD5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8" r="7655" b="28977"/>
          <a:stretch/>
        </p:blipFill>
        <p:spPr>
          <a:xfrm>
            <a:off x="6895206" y="3429000"/>
            <a:ext cx="4632529" cy="31806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0512B9B-79CC-4F50-755A-300F1DA118D8}"/>
              </a:ext>
            </a:extLst>
          </p:cNvPr>
          <p:cNvSpPr txBox="1"/>
          <p:nvPr/>
        </p:nvSpPr>
        <p:spPr>
          <a:xfrm>
            <a:off x="6164514" y="1123354"/>
            <a:ext cx="60939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Other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Pause in new wells till we define power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RPV drilling 5 bore holes in ACL to assess Altamira slip surface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Submitted final Damage Inventory to FEMA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Detailed well status follows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Too soon to know pumping volume on propane generators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FFE5-F518-5280-4238-2214C92A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20441" cy="1325563"/>
          </a:xfrm>
        </p:spPr>
        <p:txBody>
          <a:bodyPr/>
          <a:lstStyle/>
          <a:p>
            <a:r>
              <a:rPr lang="en-US" dirty="0"/>
              <a:t>Solar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06F2-825F-CEDC-3CE5-FA6035457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20441" cy="4667246"/>
          </a:xfrm>
        </p:spPr>
        <p:txBody>
          <a:bodyPr/>
          <a:lstStyle/>
          <a:p>
            <a:r>
              <a:rPr lang="en-US" sz="1800" b="1" dirty="0"/>
              <a:t>Met with owner of Go Green Solar</a:t>
            </a:r>
          </a:p>
          <a:p>
            <a:r>
              <a:rPr lang="en-US" sz="1800" b="1" dirty="0"/>
              <a:t>Working on design for Solar/Battery power</a:t>
            </a:r>
          </a:p>
          <a:p>
            <a:r>
              <a:rPr lang="en-US" sz="1800" b="1" dirty="0"/>
              <a:t>Full time well uses ~36 solar panels + $20K battery</a:t>
            </a:r>
          </a:p>
          <a:p>
            <a:r>
              <a:rPr lang="en-US" sz="1800" b="1" dirty="0"/>
              <a:t>May need to change pumps to DC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654840-06F7-22BB-15FC-E50AC1DB2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143791"/>
              </p:ext>
            </p:extLst>
          </p:nvPr>
        </p:nvGraphicFramePr>
        <p:xfrm>
          <a:off x="4346532" y="365125"/>
          <a:ext cx="7593555" cy="61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428">
                  <a:extLst>
                    <a:ext uri="{9D8B030D-6E8A-4147-A177-3AD203B41FA5}">
                      <a16:colId xmlns:a16="http://schemas.microsoft.com/office/drawing/2014/main" val="3089297871"/>
                    </a:ext>
                  </a:extLst>
                </a:gridCol>
                <a:gridCol w="2135687">
                  <a:extLst>
                    <a:ext uri="{9D8B030D-6E8A-4147-A177-3AD203B41FA5}">
                      <a16:colId xmlns:a16="http://schemas.microsoft.com/office/drawing/2014/main" val="1146285557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3357305904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614307258"/>
                    </a:ext>
                  </a:extLst>
                </a:gridCol>
                <a:gridCol w="3544648">
                  <a:extLst>
                    <a:ext uri="{9D8B030D-6E8A-4147-A177-3AD203B41FA5}">
                      <a16:colId xmlns:a16="http://schemas.microsoft.com/office/drawing/2014/main" val="1929338940"/>
                    </a:ext>
                  </a:extLst>
                </a:gridCol>
              </a:tblGrid>
              <a:tr h="311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WW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Location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Priority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On %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Comments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4288272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Narcissa/Ginger Root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85536913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Lower 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Sheared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005996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Figtree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7229803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Lower Figtree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Sheared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00136524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Clove Tree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7893800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Mid 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Sheared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07651277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Mid Sweetbay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 or Generator near lift station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329826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Beach School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83029089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Figtree Cul de sac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1273924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Bean Field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Solar or SCE (no generator because of access)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6003019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Upper Ginger Root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065507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King/Sweetbay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Generator, Possible solar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6078522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Vanderlip/Narcissa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34658010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Petak/Sweetbay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4980689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Thyme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near lift station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7250107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Olmsted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9184786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Beach School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106387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Olmsted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7243255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Sweetbay/Yamaguchi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1778429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End of 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663936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Narcissa/Altamira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Sheared  Installing surface pump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87197251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Narcissa/Hunter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Generator or SCE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7150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0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6903D-BDAD-E49A-5525-A189F414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well status:  7/2/24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E1B38B-871D-F3CE-C659-ADC142127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174721"/>
              </p:ext>
            </p:extLst>
          </p:nvPr>
        </p:nvGraphicFramePr>
        <p:xfrm>
          <a:off x="838200" y="1449844"/>
          <a:ext cx="10515600" cy="472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449">
                  <a:extLst>
                    <a:ext uri="{9D8B030D-6E8A-4147-A177-3AD203B41FA5}">
                      <a16:colId xmlns:a16="http://schemas.microsoft.com/office/drawing/2014/main" val="1547998218"/>
                    </a:ext>
                  </a:extLst>
                </a:gridCol>
                <a:gridCol w="2204581">
                  <a:extLst>
                    <a:ext uri="{9D8B030D-6E8A-4147-A177-3AD203B41FA5}">
                      <a16:colId xmlns:a16="http://schemas.microsoft.com/office/drawing/2014/main" val="1165855727"/>
                    </a:ext>
                  </a:extLst>
                </a:gridCol>
                <a:gridCol w="1102291">
                  <a:extLst>
                    <a:ext uri="{9D8B030D-6E8A-4147-A177-3AD203B41FA5}">
                      <a16:colId xmlns:a16="http://schemas.microsoft.com/office/drawing/2014/main" val="3191208973"/>
                    </a:ext>
                  </a:extLst>
                </a:gridCol>
                <a:gridCol w="6531279">
                  <a:extLst>
                    <a:ext uri="{9D8B030D-6E8A-4147-A177-3AD203B41FA5}">
                      <a16:colId xmlns:a16="http://schemas.microsoft.com/office/drawing/2014/main" val="357797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75653"/>
                  </a:ext>
                </a:extLst>
              </a:tr>
              <a:tr h="3337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Narcissa/Ginger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9681"/>
                  </a:ext>
                </a:extLst>
              </a:tr>
              <a:tr h="3718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Sheared, pump stuck in casing,  Will look into alternative pumps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Figtree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Figtree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Clove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Installed,</a:t>
                      </a:r>
                    </a:p>
                    <a:p>
                      <a:r>
                        <a:rPr lang="en-US" dirty="0"/>
                        <a:t>Need to remove plumbing from new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938"/>
                  </a:ext>
                </a:extLst>
              </a:tr>
              <a:tr h="381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9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 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Beach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Figtree </a:t>
                      </a:r>
                      <a:r>
                        <a:rPr lang="en-US" dirty="0" err="1"/>
                        <a:t>Cul</a:t>
                      </a:r>
                      <a:r>
                        <a:rPr lang="en-US" dirty="0"/>
                        <a:t> de sac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Needs new meter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00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20-30K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Upper Ginger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Installed, </a:t>
                      </a:r>
                      <a:r>
                        <a:rPr lang="en-US" dirty="0"/>
                        <a:t>Meter replaced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64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AAA5563-A32D-7961-4353-9071A0C53D53}"/>
              </a:ext>
            </a:extLst>
          </p:cNvPr>
          <p:cNvSpPr txBox="1"/>
          <p:nvPr/>
        </p:nvSpPr>
        <p:spPr>
          <a:xfrm>
            <a:off x="838200" y="6308209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 Last month’s ~</a:t>
            </a:r>
            <a:r>
              <a:rPr lang="en-US" dirty="0" err="1"/>
              <a:t>ave</a:t>
            </a:r>
            <a:r>
              <a:rPr lang="en-US" dirty="0"/>
              <a:t> with SCE Power</a:t>
            </a:r>
          </a:p>
        </p:txBody>
      </p:sp>
    </p:spTree>
    <p:extLst>
      <p:ext uri="{BB962C8B-B14F-4D97-AF65-F5344CB8AC3E}">
        <p14:creationId xmlns:p14="http://schemas.microsoft.com/office/powerpoint/2010/main" val="357739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1170-853D-90F5-2E7A-2C988F4C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well status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7422E0EA-104A-99E1-5CCE-B8289490E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921953"/>
              </p:ext>
            </p:extLst>
          </p:nvPr>
        </p:nvGraphicFramePr>
        <p:xfrm>
          <a:off x="882563" y="1474896"/>
          <a:ext cx="10426874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562">
                  <a:extLst>
                    <a:ext uri="{9D8B030D-6E8A-4147-A177-3AD203B41FA5}">
                      <a16:colId xmlns:a16="http://schemas.microsoft.com/office/drawing/2014/main" val="1547998218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1165855727"/>
                    </a:ext>
                  </a:extLst>
                </a:gridCol>
                <a:gridCol w="964504">
                  <a:extLst>
                    <a:ext uri="{9D8B030D-6E8A-4147-A177-3AD203B41FA5}">
                      <a16:colId xmlns:a16="http://schemas.microsoft.com/office/drawing/2014/main" val="3191208973"/>
                    </a:ext>
                  </a:extLst>
                </a:gridCol>
                <a:gridCol w="6481175">
                  <a:extLst>
                    <a:ext uri="{9D8B030D-6E8A-4147-A177-3AD203B41FA5}">
                      <a16:colId xmlns:a16="http://schemas.microsoft.com/office/drawing/2014/main" val="357797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7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King/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Vanderlip</a:t>
                      </a:r>
                      <a:r>
                        <a:rPr lang="en-US" dirty="0"/>
                        <a:t>/Narcissa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3668"/>
                  </a:ext>
                </a:extLst>
              </a:tr>
              <a:tr h="598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Petak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5-18K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Sheared,  Water level 26’.  Installed surface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Working on sewer generator,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Replaced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Olmsted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Beach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95635"/>
                  </a:ext>
                </a:extLst>
              </a:tr>
              <a:tr h="3503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Olmsted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Sweetbay</a:t>
                      </a:r>
                      <a:r>
                        <a:rPr lang="en-US" dirty="0"/>
                        <a:t>/Yamaguchi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 Planning to redrill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Need to investigate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00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Narcissa/Altamira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  Installing surface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97320"/>
                  </a:ext>
                </a:extLst>
              </a:tr>
              <a:tr h="235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Narcissa/Hunter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64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166126-6EE9-F995-2A14-D05982424435}"/>
              </a:ext>
            </a:extLst>
          </p:cNvPr>
          <p:cNvSpPr txBox="1"/>
          <p:nvPr/>
        </p:nvSpPr>
        <p:spPr>
          <a:xfrm>
            <a:off x="838200" y="6492875"/>
            <a:ext cx="353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Last month’s ~</a:t>
            </a:r>
            <a:r>
              <a:rPr lang="en-US" dirty="0" err="1"/>
              <a:t>ave</a:t>
            </a:r>
            <a:r>
              <a:rPr lang="en-US" dirty="0"/>
              <a:t> with SCE Power</a:t>
            </a:r>
          </a:p>
        </p:txBody>
      </p:sp>
    </p:spTree>
    <p:extLst>
      <p:ext uri="{BB962C8B-B14F-4D97-AF65-F5344CB8AC3E}">
        <p14:creationId xmlns:p14="http://schemas.microsoft.com/office/powerpoint/2010/main" val="276601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45771</TotalTime>
  <Words>579</Words>
  <Application>Microsoft Office PowerPoint</Application>
  <PresentationFormat>Widescreen</PresentationFormat>
  <Paragraphs>244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 Theme</vt:lpstr>
      <vt:lpstr>     ACLAD Status  9/9/2024</vt:lpstr>
      <vt:lpstr>Solar</vt:lpstr>
      <vt:lpstr>Individual well status:  7/2/24</vt:lpstr>
      <vt:lpstr>Individual well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132</cp:revision>
  <dcterms:created xsi:type="dcterms:W3CDTF">2021-09-08T16:58:12Z</dcterms:created>
  <dcterms:modified xsi:type="dcterms:W3CDTF">2024-09-09T21:56:19Z</dcterms:modified>
</cp:coreProperties>
</file>