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6" r:id="rId2"/>
    <p:sldId id="302" r:id="rId3"/>
    <p:sldId id="299" r:id="rId4"/>
    <p:sldId id="30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1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57A7B-958F-46A6-8E37-2A1C724AD03D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02BA5-687B-48FB-B413-CE5DAD693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55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BA5-687B-48FB-B413-CE5DAD6936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06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173B-5E5F-41B9-9B11-A24A207CF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04F90B-924C-480C-B2CB-E1BC14674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FAC83-7D43-4919-99F5-9A53AB2D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E6974-20F8-4635-A842-99907044C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3A601-F585-4A03-889C-6E40E664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0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BBDA2-8869-4E2E-A1BC-53087A82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210AF1-7856-4B4D-9D61-690FAA159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C128A-857F-4D83-A839-0A5840B7B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1DF56-409C-499B-833D-340AD41FB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77BF4-9BC5-41EF-ACDD-3BF26B02B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231D7F-9E71-4A6F-ACF5-28D628CE7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1346F5-7419-433F-88E3-5872B4611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B2409-C079-4506-A66E-2A92B98C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3D317-702D-40BB-AD1E-5844C4676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6E7AD-DBB4-42DC-A7D2-CDE7EDC3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3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42A23-C574-48AE-BB12-2E52A52B1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634AC-4EF7-49D6-8914-6241D8759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80D65-02F9-4A09-A1D4-CC7309224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27059-48FA-414F-B7E7-5268789B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4EB66-9EE1-4496-880C-91B08AE5C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4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3E88C-1FA0-4A02-9BDF-DD3B15597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5838F-BD58-4203-83BF-2C63E77D8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83F84-6D88-4389-B370-845AF8D4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4ACC6-44A0-4B27-A177-8E3DC1635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2E4CE-2766-4B68-BA0F-11A88611F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6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AACD4-B345-421A-B8ED-2414CDDB1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1A185-43EA-4D3C-AD09-A47E408B8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B96AE-91C6-449B-8A7C-DB21D605B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4FCCC-8B45-44D3-9EC2-96782B84B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0BAA71-D9AC-4BA1-B4A2-AF44340C1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673E6-5AF4-422C-8D37-4C8BBE9CA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05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DFF4-DC62-4489-B767-18C11709F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E1F1F-BE33-4C37-AA50-13AFB6E0B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E3A8A2-F277-4EDD-AE4E-9F26243373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3CC345-1924-42F0-91BE-DD558A969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AF1FDE-BB96-45EF-90FF-49ADAEBE3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7C3D16-0A2B-4C06-B8AF-B83899F9C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F6E73F-BE00-4978-9C09-E74E980A8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EE95EC-E301-48FA-B6B4-FEFD9A442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FF1B1-DCE8-4DB3-8DCB-7486E8F32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CC357F-AED2-45C1-8954-0B1E7E0C8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E0388-580D-49B1-B688-4F6C86A3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0076D4-9AE2-41B9-9155-7B328202A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2DD77D-E48D-47BB-8C0D-31E30A044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3A0B75-B62B-4673-BD5A-792BC633E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EF00DB-ACFB-4E00-8ED0-75BF601DE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6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B5F0-EF05-4B53-984B-8A775B5B9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F52F8-B744-45C6-96C8-3E219302C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DD0E58-82E1-4C2A-BE15-9B2CE6F34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D165E8-42DA-4974-A461-48701FAAF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237CF-B3DA-40D4-B33B-4EBB2F366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0D86B-BABD-42DD-8352-B1DA51C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95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44CF8-654D-49B1-9798-3DD760B50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6E8A16-F0B9-4876-B0C3-5829ED35F0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84906-D005-4E34-AE3B-BBB068CB2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668A6-E10F-4FF3-9E6B-F14A1B52D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F0CC58-6623-4749-87C3-766593E9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BFAEB0-19DE-4BD6-8D71-088F23A5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1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1F5736-48A1-45A1-8E4B-F3DA2B5D5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002E0-4C45-4BAF-B10D-6B47BEB05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49E57-9ABC-4C85-A3F5-088BB2ECF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E00AE-A0A4-4A0E-9597-F620A4EE01C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2D850-79F7-429A-A659-6E0C4A334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3FA58-C151-426A-9D24-5BC585881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7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562AE-91C5-4142-A3A3-5F7534CAA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575" y="126566"/>
            <a:ext cx="10515600" cy="999466"/>
          </a:xfrm>
        </p:spPr>
        <p:txBody>
          <a:bodyPr/>
          <a:lstStyle/>
          <a:p>
            <a:r>
              <a:rPr lang="en-US" dirty="0"/>
              <a:t>     ACLAD Status		</a:t>
            </a:r>
            <a:r>
              <a:rPr lang="en-US" sz="3200" dirty="0"/>
              <a:t>9/9/2024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5796788-73FC-4BBE-B7BC-A6AD0DF2102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14595" y="1265732"/>
            <a:ext cx="5181600" cy="4553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</a:rPr>
              <a:t>Maintenance</a:t>
            </a:r>
          </a:p>
          <a:p>
            <a:pPr lvl="1"/>
            <a:r>
              <a:rPr lang="en-US" sz="1400" b="1" dirty="0">
                <a:solidFill>
                  <a:srgbClr val="222222"/>
                </a:solidFill>
                <a:latin typeface="Arial" panose="020B0604020202020204" pitchFamily="34" charset="0"/>
              </a:rPr>
              <a:t>10 wells operational on generators, 7 wells sheared, 5-11 wells need solar power, 2 wells need various repairs</a:t>
            </a:r>
          </a:p>
          <a:p>
            <a:pPr lvl="1"/>
            <a:r>
              <a:rPr lang="en-US" sz="1400" b="1" dirty="0">
                <a:solidFill>
                  <a:srgbClr val="222222"/>
                </a:solidFill>
                <a:latin typeface="Arial" panose="020B0604020202020204" pitchFamily="34" charset="0"/>
              </a:rPr>
              <a:t>Installed 9 Generators</a:t>
            </a:r>
          </a:p>
          <a:p>
            <a:pPr lvl="2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Currently running on 5 gal tanks for ~ 6hrs per tank</a:t>
            </a:r>
          </a:p>
          <a:p>
            <a:pPr lvl="2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Working out fueling plan</a:t>
            </a:r>
          </a:p>
          <a:p>
            <a:pPr lvl="1"/>
            <a:r>
              <a:rPr lang="en-US" sz="1400" b="1" dirty="0">
                <a:solidFill>
                  <a:srgbClr val="222222"/>
                </a:solidFill>
                <a:latin typeface="Arial" panose="020B0604020202020204" pitchFamily="34" charset="0"/>
              </a:rPr>
              <a:t> Repaired multiple system drain pipe breaks</a:t>
            </a:r>
          </a:p>
          <a:p>
            <a:r>
              <a:rPr lang="en-US" sz="1800" b="1" dirty="0"/>
              <a:t>Kelvin Canyon</a:t>
            </a:r>
          </a:p>
          <a:p>
            <a:pPr lvl="1"/>
            <a:r>
              <a:rPr lang="en-US" sz="1600" b="1" dirty="0"/>
              <a:t>Spring draining down </a:t>
            </a:r>
            <a:r>
              <a:rPr lang="en-US" sz="1600" b="1" dirty="0" err="1"/>
              <a:t>Vanderlip</a:t>
            </a:r>
            <a:r>
              <a:rPr lang="en-US" sz="1600" b="1" dirty="0"/>
              <a:t> Dr.</a:t>
            </a:r>
          </a:p>
          <a:p>
            <a:pPr lvl="1"/>
            <a:r>
              <a:rPr lang="en-US" sz="1600" b="1" dirty="0"/>
              <a:t>Re-assessing WW 15 drainage given lack of power</a:t>
            </a:r>
          </a:p>
          <a:p>
            <a:r>
              <a:rPr lang="en-US" sz="1800" b="1" dirty="0"/>
              <a:t>Surface Drainage</a:t>
            </a:r>
          </a:p>
          <a:p>
            <a:pPr lvl="1"/>
            <a:r>
              <a:rPr lang="en-US" sz="1600" b="1" dirty="0"/>
              <a:t>Working with RPV on “Winterization Plan”</a:t>
            </a:r>
          </a:p>
          <a:p>
            <a:pPr lvl="2"/>
            <a:r>
              <a:rPr lang="en-US" sz="1200" b="1" dirty="0"/>
              <a:t>Includes grading of Altamira Canyon fissures</a:t>
            </a:r>
          </a:p>
          <a:p>
            <a:pPr lvl="1"/>
            <a:r>
              <a:rPr lang="en-US" sz="1600" b="1" dirty="0"/>
              <a:t>High priority projects:</a:t>
            </a:r>
          </a:p>
          <a:p>
            <a:pPr marL="914400" lvl="2" indent="0">
              <a:buNone/>
            </a:pPr>
            <a:r>
              <a:rPr lang="en-US" sz="1400" b="1" dirty="0"/>
              <a:t>Narcissa/PBRC/Ginger Root</a:t>
            </a:r>
          </a:p>
          <a:p>
            <a:pPr marL="914400" lvl="2" indent="0">
              <a:buNone/>
            </a:pPr>
            <a:r>
              <a:rPr lang="en-US" sz="1400" b="1" dirty="0"/>
              <a:t>Narcissa/Cinnamon</a:t>
            </a:r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6BFF1209-5127-C52C-8224-35053A253CA9}"/>
              </a:ext>
            </a:extLst>
          </p:cNvPr>
          <p:cNvSpPr txBox="1">
            <a:spLocks/>
          </p:cNvSpPr>
          <p:nvPr/>
        </p:nvSpPr>
        <p:spPr>
          <a:xfrm>
            <a:off x="6895206" y="2203643"/>
            <a:ext cx="4456553" cy="59965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b="1" dirty="0"/>
          </a:p>
          <a:p>
            <a:pPr marL="457200" lvl="1" indent="0">
              <a:buNone/>
            </a:pPr>
            <a:r>
              <a:rPr lang="en-US" sz="1400" b="1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endParaRPr lang="en-US" sz="1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299B89-8C1C-681A-54F3-AE1928A7FE3D}"/>
              </a:ext>
            </a:extLst>
          </p:cNvPr>
          <p:cNvSpPr txBox="1"/>
          <p:nvPr/>
        </p:nvSpPr>
        <p:spPr>
          <a:xfrm>
            <a:off x="9667411" y="5476026"/>
            <a:ext cx="1385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View looking</a:t>
            </a:r>
          </a:p>
          <a:p>
            <a:r>
              <a:rPr lang="en-US" dirty="0">
                <a:solidFill>
                  <a:schemeClr val="bg1"/>
                </a:solidFill>
              </a:rPr>
              <a:t>Down WW 4</a:t>
            </a:r>
          </a:p>
        </p:txBody>
      </p:sp>
      <p:pic>
        <p:nvPicPr>
          <p:cNvPr id="4" name="Picture 3" descr="A wood box with a sign next to a green cylinder&#10;&#10;Description automatically generated">
            <a:extLst>
              <a:ext uri="{FF2B5EF4-FFF2-40B4-BE49-F238E27FC236}">
                <a16:creationId xmlns:a16="http://schemas.microsoft.com/office/drawing/2014/main" id="{32DF118B-44F3-0821-68EA-EAD8A57AD5A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28" r="7655" b="28977"/>
          <a:stretch/>
        </p:blipFill>
        <p:spPr>
          <a:xfrm>
            <a:off x="6895206" y="3429000"/>
            <a:ext cx="4632529" cy="318064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0512B9B-79CC-4F50-755A-300F1DA118D8}"/>
              </a:ext>
            </a:extLst>
          </p:cNvPr>
          <p:cNvSpPr txBox="1"/>
          <p:nvPr/>
        </p:nvSpPr>
        <p:spPr>
          <a:xfrm>
            <a:off x="6164514" y="1123354"/>
            <a:ext cx="609391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Other Activities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/>
              <a:t>Pause in new wells till we define power plan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/>
              <a:t>RPV drilling 5 bore holes in ACL to assess Altamira slip surface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/>
              <a:t>Submitted final Damage Inventory to FEMA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</a:rPr>
              <a:t>Detailed well status follows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</a:rPr>
              <a:t>Too soon to know pumping volume on propane generators</a:t>
            </a:r>
          </a:p>
        </p:txBody>
      </p:sp>
    </p:spTree>
    <p:extLst>
      <p:ext uri="{BB962C8B-B14F-4D97-AF65-F5344CB8AC3E}">
        <p14:creationId xmlns:p14="http://schemas.microsoft.com/office/powerpoint/2010/main" val="2641301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7FFE5-F518-5280-4238-2214C92AB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320441" cy="1325563"/>
          </a:xfrm>
        </p:spPr>
        <p:txBody>
          <a:bodyPr/>
          <a:lstStyle/>
          <a:p>
            <a:r>
              <a:rPr lang="en-US" dirty="0"/>
              <a:t>Solar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E06F2-825F-CEDC-3CE5-FA6035457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320441" cy="4667246"/>
          </a:xfrm>
        </p:spPr>
        <p:txBody>
          <a:bodyPr/>
          <a:lstStyle/>
          <a:p>
            <a:r>
              <a:rPr lang="en-US" sz="1800" b="1" dirty="0"/>
              <a:t>Met with owner of Go Green Solar</a:t>
            </a:r>
          </a:p>
          <a:p>
            <a:r>
              <a:rPr lang="en-US" sz="1800" b="1" dirty="0"/>
              <a:t>Working on design for Solar/Battery power</a:t>
            </a:r>
          </a:p>
          <a:p>
            <a:r>
              <a:rPr lang="en-US" sz="1800" b="1" dirty="0"/>
              <a:t>Full time well uses ~36 solar panels + $20K battery</a:t>
            </a:r>
          </a:p>
          <a:p>
            <a:r>
              <a:rPr lang="en-US" sz="1800" b="1" dirty="0"/>
              <a:t>May need to change pumps to DC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5654840-06F7-22BB-15FC-E50AC1DB2D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143791"/>
              </p:ext>
            </p:extLst>
          </p:nvPr>
        </p:nvGraphicFramePr>
        <p:xfrm>
          <a:off x="4346532" y="365125"/>
          <a:ext cx="7593555" cy="617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428">
                  <a:extLst>
                    <a:ext uri="{9D8B030D-6E8A-4147-A177-3AD203B41FA5}">
                      <a16:colId xmlns:a16="http://schemas.microsoft.com/office/drawing/2014/main" val="3089297871"/>
                    </a:ext>
                  </a:extLst>
                </a:gridCol>
                <a:gridCol w="2135687">
                  <a:extLst>
                    <a:ext uri="{9D8B030D-6E8A-4147-A177-3AD203B41FA5}">
                      <a16:colId xmlns:a16="http://schemas.microsoft.com/office/drawing/2014/main" val="1146285557"/>
                    </a:ext>
                  </a:extLst>
                </a:gridCol>
                <a:gridCol w="711896">
                  <a:extLst>
                    <a:ext uri="{9D8B030D-6E8A-4147-A177-3AD203B41FA5}">
                      <a16:colId xmlns:a16="http://schemas.microsoft.com/office/drawing/2014/main" val="3357305904"/>
                    </a:ext>
                  </a:extLst>
                </a:gridCol>
                <a:gridCol w="711896">
                  <a:extLst>
                    <a:ext uri="{9D8B030D-6E8A-4147-A177-3AD203B41FA5}">
                      <a16:colId xmlns:a16="http://schemas.microsoft.com/office/drawing/2014/main" val="614307258"/>
                    </a:ext>
                  </a:extLst>
                </a:gridCol>
                <a:gridCol w="3544648">
                  <a:extLst>
                    <a:ext uri="{9D8B030D-6E8A-4147-A177-3AD203B41FA5}">
                      <a16:colId xmlns:a16="http://schemas.microsoft.com/office/drawing/2014/main" val="1929338940"/>
                    </a:ext>
                  </a:extLst>
                </a:gridCol>
              </a:tblGrid>
              <a:tr h="31128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WW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Location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Priority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On %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Comments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54288272"/>
                  </a:ext>
                </a:extLst>
              </a:tr>
              <a:tr h="2761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Narcissa/Ginger Root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Possible Solar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85536913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Lower Narcissa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Sheared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10059968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Figtree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Generator or SCE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7229803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Lower Figtree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Sheared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00136524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Clove Tree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Possible Solar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27893800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Mid Narcissa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Sheared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07651277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Mid Sweetbay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Possible Solar or Generator near lift station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2329826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Beach School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Possible Solar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83029089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Figtree Cul de sac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Generator or SCE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21273924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Bean Field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Solar or SCE (no generator because of access)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96003019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Upper Ginger Root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A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Generator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52065507"/>
                  </a:ext>
                </a:extLst>
              </a:tr>
              <a:tr h="2761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King/Sweetbay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Generator, Possible solar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66078522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Vanderlip/Narcissa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Generator or SCE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34658010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Petak/Sweetbay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Generator or SCE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64980689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Thyme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Generator near lift station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7250107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Olmsted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Possible Solar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79184786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Beach School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Possible Solar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61063878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Olmsted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Possible Solar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77243255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Sweetbay/Yamaguchi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Possible Solar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17784298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End of Narcissa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Possible Solar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9663936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Narcissa/Altamira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Sheared  Installing surface pump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87197251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Narcissa/Hunter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Generator or SCE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97150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09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6903D-BDAD-E49A-5525-A189F414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well status:  7/2/24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CE1B38B-871D-F3CE-C659-ADC142127E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2174721"/>
              </p:ext>
            </p:extLst>
          </p:nvPr>
        </p:nvGraphicFramePr>
        <p:xfrm>
          <a:off x="838200" y="1449844"/>
          <a:ext cx="10515600" cy="4725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449">
                  <a:extLst>
                    <a:ext uri="{9D8B030D-6E8A-4147-A177-3AD203B41FA5}">
                      <a16:colId xmlns:a16="http://schemas.microsoft.com/office/drawing/2014/main" val="1547998218"/>
                    </a:ext>
                  </a:extLst>
                </a:gridCol>
                <a:gridCol w="2204581">
                  <a:extLst>
                    <a:ext uri="{9D8B030D-6E8A-4147-A177-3AD203B41FA5}">
                      <a16:colId xmlns:a16="http://schemas.microsoft.com/office/drawing/2014/main" val="1165855727"/>
                    </a:ext>
                  </a:extLst>
                </a:gridCol>
                <a:gridCol w="1102291">
                  <a:extLst>
                    <a:ext uri="{9D8B030D-6E8A-4147-A177-3AD203B41FA5}">
                      <a16:colId xmlns:a16="http://schemas.microsoft.com/office/drawing/2014/main" val="3191208973"/>
                    </a:ext>
                  </a:extLst>
                </a:gridCol>
                <a:gridCol w="6531279">
                  <a:extLst>
                    <a:ext uri="{9D8B030D-6E8A-4147-A177-3AD203B41FA5}">
                      <a16:colId xmlns:a16="http://schemas.microsoft.com/office/drawing/2014/main" val="3577973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GPD*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675653"/>
                  </a:ext>
                </a:extLst>
              </a:tr>
              <a:tr h="33379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Narcissa/Ginger Root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Generator Installed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199681"/>
                  </a:ext>
                </a:extLst>
              </a:tr>
              <a:tr h="37185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Lower Narcissa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Sheared, pump stuck in casing,  Will look into alternative pumps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63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Figtree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Generator Installed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576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Lower Figtree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Sheared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692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Clove Tree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Generator Installed,</a:t>
                      </a:r>
                    </a:p>
                    <a:p>
                      <a:r>
                        <a:rPr lang="en-US" dirty="0"/>
                        <a:t>Need to remove plumbing from new well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177938"/>
                  </a:ext>
                </a:extLst>
              </a:tr>
              <a:tr h="3814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Mid Narcissa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Sheared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395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Mid </a:t>
                      </a:r>
                      <a:r>
                        <a:rPr lang="en-US" dirty="0" err="1"/>
                        <a:t>Sweetbay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Sheared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422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Beach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No Power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25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Figtree </a:t>
                      </a:r>
                      <a:r>
                        <a:rPr lang="en-US" dirty="0" err="1"/>
                        <a:t>Cul</a:t>
                      </a:r>
                      <a:r>
                        <a:rPr lang="en-US" dirty="0"/>
                        <a:t> de sac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Generator Installed,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Needs new meter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004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Bean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20-30K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No Power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697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Upper Ginger Root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Generator Installed, </a:t>
                      </a:r>
                      <a:r>
                        <a:rPr lang="en-US" dirty="0"/>
                        <a:t>Meter replaced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07640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AAA5563-A32D-7961-4353-9071A0C53D53}"/>
              </a:ext>
            </a:extLst>
          </p:cNvPr>
          <p:cNvSpPr txBox="1"/>
          <p:nvPr/>
        </p:nvSpPr>
        <p:spPr>
          <a:xfrm>
            <a:off x="838200" y="6308209"/>
            <a:ext cx="60939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* Last month’s ~</a:t>
            </a:r>
            <a:r>
              <a:rPr lang="en-US" dirty="0" err="1"/>
              <a:t>ave</a:t>
            </a:r>
            <a:r>
              <a:rPr lang="en-US" dirty="0"/>
              <a:t> with SCE Power</a:t>
            </a:r>
          </a:p>
        </p:txBody>
      </p:sp>
    </p:spTree>
    <p:extLst>
      <p:ext uri="{BB962C8B-B14F-4D97-AF65-F5344CB8AC3E}">
        <p14:creationId xmlns:p14="http://schemas.microsoft.com/office/powerpoint/2010/main" val="3577396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31170-853D-90F5-2E7A-2C988F4C3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well status</a:t>
            </a:r>
          </a:p>
        </p:txBody>
      </p:sp>
      <p:graphicFrame>
        <p:nvGraphicFramePr>
          <p:cNvPr id="3" name="Content Placeholder 4">
            <a:extLst>
              <a:ext uri="{FF2B5EF4-FFF2-40B4-BE49-F238E27FC236}">
                <a16:creationId xmlns:a16="http://schemas.microsoft.com/office/drawing/2014/main" id="{7422E0EA-104A-99E1-5CCE-B8289490E9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8921953"/>
              </p:ext>
            </p:extLst>
          </p:nvPr>
        </p:nvGraphicFramePr>
        <p:xfrm>
          <a:off x="882563" y="1474896"/>
          <a:ext cx="10426874" cy="470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562">
                  <a:extLst>
                    <a:ext uri="{9D8B030D-6E8A-4147-A177-3AD203B41FA5}">
                      <a16:colId xmlns:a16="http://schemas.microsoft.com/office/drawing/2014/main" val="1547998218"/>
                    </a:ext>
                  </a:extLst>
                </a:gridCol>
                <a:gridCol w="2229633">
                  <a:extLst>
                    <a:ext uri="{9D8B030D-6E8A-4147-A177-3AD203B41FA5}">
                      <a16:colId xmlns:a16="http://schemas.microsoft.com/office/drawing/2014/main" val="1165855727"/>
                    </a:ext>
                  </a:extLst>
                </a:gridCol>
                <a:gridCol w="964504">
                  <a:extLst>
                    <a:ext uri="{9D8B030D-6E8A-4147-A177-3AD203B41FA5}">
                      <a16:colId xmlns:a16="http://schemas.microsoft.com/office/drawing/2014/main" val="3191208973"/>
                    </a:ext>
                  </a:extLst>
                </a:gridCol>
                <a:gridCol w="6481175">
                  <a:extLst>
                    <a:ext uri="{9D8B030D-6E8A-4147-A177-3AD203B41FA5}">
                      <a16:colId xmlns:a16="http://schemas.microsoft.com/office/drawing/2014/main" val="3577973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GPD*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675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King/</a:t>
                      </a:r>
                      <a:r>
                        <a:rPr lang="en-US" dirty="0" err="1"/>
                        <a:t>Sweetbay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Generator Installed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199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Vanderlip</a:t>
                      </a:r>
                      <a:r>
                        <a:rPr lang="en-US" dirty="0"/>
                        <a:t>/Narcissa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Generator Installed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63668"/>
                  </a:ext>
                </a:extLst>
              </a:tr>
              <a:tr h="59895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Petak</a:t>
                      </a:r>
                      <a:r>
                        <a:rPr lang="en-US" dirty="0"/>
                        <a:t>/</a:t>
                      </a:r>
                      <a:r>
                        <a:rPr lang="en-US" dirty="0" err="1"/>
                        <a:t>Sweetbay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5-18K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Generator Installed</a:t>
                      </a:r>
                    </a:p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Sheared,  Water level 26’.  Installed surface pump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576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Thyme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Working on sewer generator,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Replaced pump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692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Olmsted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No Power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177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Beach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No Power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395635"/>
                  </a:ext>
                </a:extLst>
              </a:tr>
              <a:tr h="35034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Olmsted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No Power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422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Sweetbay</a:t>
                      </a:r>
                      <a:r>
                        <a:rPr lang="en-US" dirty="0"/>
                        <a:t>/Yamaguchi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Sheared Planning to redrill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25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 of Narcissa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Need to investigate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004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Narcissa/Altamira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Sheared  Installing surface pump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697320"/>
                  </a:ext>
                </a:extLst>
              </a:tr>
              <a:tr h="23500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Narcissa/Hunter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Generator Installed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07640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C166126-6EE9-F995-2A14-D05982424435}"/>
              </a:ext>
            </a:extLst>
          </p:cNvPr>
          <p:cNvSpPr txBox="1"/>
          <p:nvPr/>
        </p:nvSpPr>
        <p:spPr>
          <a:xfrm>
            <a:off x="838200" y="6492875"/>
            <a:ext cx="353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Last month’s ~</a:t>
            </a:r>
            <a:r>
              <a:rPr lang="en-US" dirty="0" err="1"/>
              <a:t>ave</a:t>
            </a:r>
            <a:r>
              <a:rPr lang="en-US" dirty="0"/>
              <a:t> with SCE Power</a:t>
            </a:r>
          </a:p>
        </p:txBody>
      </p:sp>
    </p:spTree>
    <p:extLst>
      <p:ext uri="{BB962C8B-B14F-4D97-AF65-F5344CB8AC3E}">
        <p14:creationId xmlns:p14="http://schemas.microsoft.com/office/powerpoint/2010/main" val="2766017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45771</TotalTime>
  <Words>579</Words>
  <Application>Microsoft Office PowerPoint</Application>
  <PresentationFormat>Widescreen</PresentationFormat>
  <Paragraphs>244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Office Theme</vt:lpstr>
      <vt:lpstr>     ACLAD Status  9/9/2024</vt:lpstr>
      <vt:lpstr>Solar</vt:lpstr>
      <vt:lpstr>Individual well status:  7/2/24</vt:lpstr>
      <vt:lpstr>Individual well status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Leon, Claire</dc:creator>
  <cp:lastModifiedBy>Gordon Leon</cp:lastModifiedBy>
  <cp:revision>132</cp:revision>
  <dcterms:created xsi:type="dcterms:W3CDTF">2021-09-08T16:58:12Z</dcterms:created>
  <dcterms:modified xsi:type="dcterms:W3CDTF">2024-09-09T21:56:19Z</dcterms:modified>
</cp:coreProperties>
</file>