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6" r:id="rId2"/>
    <p:sldId id="300" r:id="rId3"/>
    <p:sldId id="298" r:id="rId4"/>
    <p:sldId id="2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62AE-91C5-4142-A3A3-5F7534CA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77"/>
            <a:ext cx="10515600" cy="999466"/>
          </a:xfrm>
        </p:spPr>
        <p:txBody>
          <a:bodyPr/>
          <a:lstStyle/>
          <a:p>
            <a:r>
              <a:rPr lang="en-US" dirty="0"/>
              <a:t>     WELL STATUS 			</a:t>
            </a:r>
            <a:r>
              <a:rPr lang="en-US" sz="3200" dirty="0"/>
              <a:t>Nov 13, 2023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96788-73FC-4BBE-B7BC-A6AD0DF21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8407" y="1154643"/>
            <a:ext cx="9758819" cy="609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Added Boost Pump to Well # 16 (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Petak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Replaced Pump in 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Well # 10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Added pump to Well #6  </a:t>
            </a: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Reconnected Well # 8 Dischar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ge Line behind Fairchild’s</a:t>
            </a:r>
            <a:endParaRPr lang="en-US" sz="16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1" dirty="0"/>
              <a:t>City Wells</a:t>
            </a:r>
          </a:p>
          <a:p>
            <a:pPr lvl="1"/>
            <a:r>
              <a:rPr lang="en-US" sz="1400" b="1" dirty="0"/>
              <a:t>Contract in work with MR Drilling</a:t>
            </a:r>
          </a:p>
          <a:p>
            <a:pPr lvl="1"/>
            <a:r>
              <a:rPr lang="en-US" sz="1400" b="1" dirty="0"/>
              <a:t>Nov 14 City Council Meeting to authorize additional funding</a:t>
            </a:r>
          </a:p>
          <a:p>
            <a:pPr lvl="1"/>
            <a:r>
              <a:rPr lang="en-US" sz="1400" b="1" dirty="0"/>
              <a:t>Planned start date: 4 Dec</a:t>
            </a:r>
          </a:p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Met LA Co Public works to discuss lining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Altamir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Canyon</a:t>
            </a:r>
          </a:p>
          <a:p>
            <a:pPr lvl="1"/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Step one of a long process</a:t>
            </a:r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RPV 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Landslide Complex Working Group meeting every Wednesday 3-430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ACLAD and PBCA meeting with Cal Water every Tuesday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Cal Water sponsors FLUME for $49 + tax and shipping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Flumewater.com/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calwater</a:t>
            </a:r>
            <a:endParaRPr lang="en-US" sz="1400" b="1" dirty="0"/>
          </a:p>
          <a:p>
            <a:r>
              <a:rPr lang="en-US" sz="1800" b="1" dirty="0"/>
              <a:t>Plans:</a:t>
            </a:r>
          </a:p>
          <a:p>
            <a:pPr lvl="1"/>
            <a:r>
              <a:rPr lang="en-US" sz="1400" b="1" dirty="0"/>
              <a:t>Drill City Wells</a:t>
            </a:r>
          </a:p>
          <a:p>
            <a:pPr lvl="1"/>
            <a:r>
              <a:rPr lang="en-US" sz="1400" b="1" dirty="0"/>
              <a:t>Repair Altamira Canyon Culvert</a:t>
            </a:r>
          </a:p>
          <a:p>
            <a:pPr lvl="1"/>
            <a:r>
              <a:rPr lang="en-US" sz="1400" b="1" dirty="0"/>
              <a:t>Trouble shoot Well #2</a:t>
            </a:r>
          </a:p>
          <a:p>
            <a:endParaRPr lang="en-US" sz="1800" b="1" dirty="0"/>
          </a:p>
          <a:p>
            <a:pPr marL="457200" lvl="1" indent="0">
              <a:buNone/>
            </a:pP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D4C2F-EF4B-C7F9-ED13-E5B16B7305EB}"/>
              </a:ext>
            </a:extLst>
          </p:cNvPr>
          <p:cNvSpPr txBox="1"/>
          <p:nvPr/>
        </p:nvSpPr>
        <p:spPr>
          <a:xfrm>
            <a:off x="7209265" y="1010369"/>
            <a:ext cx="46528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CURRENTLY PUMPING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167K </a:t>
            </a:r>
            <a:r>
              <a:rPr lang="en-US" sz="2400" b="1" dirty="0">
                <a:solidFill>
                  <a:srgbClr val="FF0000"/>
                </a:solidFill>
              </a:rPr>
              <a:t>GPD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Spreadsheet Available on website</a:t>
            </a:r>
          </a:p>
        </p:txBody>
      </p:sp>
    </p:spTree>
    <p:extLst>
      <p:ext uri="{BB962C8B-B14F-4D97-AF65-F5344CB8AC3E}">
        <p14:creationId xmlns:p14="http://schemas.microsoft.com/office/powerpoint/2010/main" val="26413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C139-65CC-2672-2529-56C45C11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4” Drainage Line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CA86-3772-87B0-2F4C-8DFC5548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31" y="1849292"/>
            <a:ext cx="6239005" cy="4351338"/>
          </a:xfrm>
        </p:spPr>
        <p:txBody>
          <a:bodyPr/>
          <a:lstStyle/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Repaired leak in 4”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drain line on 16 Cinnamon back yard</a:t>
            </a:r>
          </a:p>
          <a:p>
            <a:pPr lvl="1"/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Land movement pull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ed joint apart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Problem: It took 3 days to notify the right people with the right location to fix the pipe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Solution: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Add sign to PBCA entrances with Emergency Phone Numbers for ACLAD and PBCA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Blast email with a map of ACLAD drain lines and who to call if you discover a leak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Look into auto text or phone message to ACLAD and PBCA board members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What should you do if you see a leak in a white PVC pipe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Check your meter to make sure it’s not your irrigation system</a:t>
            </a:r>
          </a:p>
          <a:p>
            <a:pPr lvl="2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Buy a FLUME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Call or text Gordon Leon 310-463-9244 and/ or Claudia Gutierrez 310-872-4874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Take a picture and Drop a pin on you phone and text it to us</a:t>
            </a:r>
          </a:p>
          <a:p>
            <a:pPr lvl="1"/>
            <a:endParaRPr lang="en-US" sz="12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pipe in the mud&#10;&#10;Description automatically generated">
            <a:extLst>
              <a:ext uri="{FF2B5EF4-FFF2-40B4-BE49-F238E27FC236}">
                <a16:creationId xmlns:a16="http://schemas.microsoft.com/office/drawing/2014/main" id="{80A63E36-45F8-EE5B-29C1-4F07118ED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52" y="269584"/>
            <a:ext cx="4212555" cy="3159416"/>
          </a:xfrm>
          <a:prstGeom prst="rect">
            <a:avLst/>
          </a:prstGeom>
        </p:spPr>
      </p:pic>
      <p:pic>
        <p:nvPicPr>
          <p:cNvPr id="7" name="Picture 6" descr="A pipe in the ground&#10;&#10;Description automatically generated">
            <a:extLst>
              <a:ext uri="{FF2B5EF4-FFF2-40B4-BE49-F238E27FC236}">
                <a16:creationId xmlns:a16="http://schemas.microsoft.com/office/drawing/2014/main" id="{8D5578A3-5062-253F-BCFE-237FDCFC4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5" t="22417" r="21591" b="28602"/>
          <a:stretch/>
        </p:blipFill>
        <p:spPr>
          <a:xfrm>
            <a:off x="7492652" y="3524541"/>
            <a:ext cx="4121063" cy="30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5A1C-F6D9-A496-467C-32FF7F9A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 Meter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555EE-3D54-153C-EC18-DADC0A5F1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489" y="1925833"/>
            <a:ext cx="5103312" cy="4351338"/>
          </a:xfr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17656A3-46E8-24F3-C9F9-3FB42D07058A}"/>
              </a:ext>
            </a:extLst>
          </p:cNvPr>
          <p:cNvSpPr txBox="1">
            <a:spLocks/>
          </p:cNvSpPr>
          <p:nvPr/>
        </p:nvSpPr>
        <p:spPr>
          <a:xfrm>
            <a:off x="783919" y="1626007"/>
            <a:ext cx="5157593" cy="345684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Receive Eno Water sounder</a:t>
            </a:r>
          </a:p>
          <a:p>
            <a:r>
              <a:rPr lang="en-US" sz="1600" b="1" dirty="0"/>
              <a:t>Tried it on Well#10  sounding tube and 8” well casing</a:t>
            </a:r>
          </a:p>
          <a:p>
            <a:pPr lvl="1"/>
            <a:r>
              <a:rPr lang="en-US" sz="1600" b="1" dirty="0"/>
              <a:t>Only works with sounding tube</a:t>
            </a:r>
          </a:p>
          <a:p>
            <a:r>
              <a:rPr lang="en-US" sz="1800" b="1" dirty="0"/>
              <a:t>Added thin wall ½” tube down well #6 and it worked great</a:t>
            </a:r>
          </a:p>
          <a:p>
            <a:r>
              <a:rPr lang="en-US" sz="1800" b="1" dirty="0"/>
              <a:t>Able to watch water draw down to optimize pump timer</a:t>
            </a:r>
          </a:p>
          <a:p>
            <a:r>
              <a:rPr lang="en-US" sz="1800" b="1" dirty="0"/>
              <a:t>Cost $1474 for Eno Sounder and </a:t>
            </a:r>
            <a:r>
              <a:rPr lang="en-US" sz="1800" b="1" dirty="0" err="1"/>
              <a:t>aprox</a:t>
            </a:r>
            <a:r>
              <a:rPr lang="en-US" sz="1800" b="1" dirty="0"/>
              <a:t> $15 per well + labor.</a:t>
            </a:r>
          </a:p>
          <a:p>
            <a:r>
              <a:rPr lang="en-US" sz="1800" b="1" dirty="0"/>
              <a:t>Need motion to authorize $1474 + ~ $200 for sounder tubing</a:t>
            </a:r>
          </a:p>
        </p:txBody>
      </p:sp>
    </p:spTree>
    <p:extLst>
      <p:ext uri="{BB962C8B-B14F-4D97-AF65-F5344CB8AC3E}">
        <p14:creationId xmlns:p14="http://schemas.microsoft.com/office/powerpoint/2010/main" val="67780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65D4-1B49-CEF6-A6C0-0298EB27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1" y="0"/>
            <a:ext cx="10515600" cy="1325563"/>
          </a:xfrm>
        </p:spPr>
        <p:txBody>
          <a:bodyPr/>
          <a:lstStyle/>
          <a:p>
            <a:r>
              <a:rPr lang="en-US" dirty="0"/>
              <a:t>Cracks in PVDS Culvert</a:t>
            </a:r>
          </a:p>
        </p:txBody>
      </p:sp>
      <p:pic>
        <p:nvPicPr>
          <p:cNvPr id="5" name="Content Placeholder 4" descr="A crack in the ground&#10;&#10;Description automatically generated">
            <a:extLst>
              <a:ext uri="{FF2B5EF4-FFF2-40B4-BE49-F238E27FC236}">
                <a16:creationId xmlns:a16="http://schemas.microsoft.com/office/drawing/2014/main" id="{C4C280F2-170E-B6A3-6BC9-276EB4E5D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421" y="4994288"/>
            <a:ext cx="1845635" cy="1384226"/>
          </a:xfrm>
        </p:spPr>
      </p:pic>
      <p:pic>
        <p:nvPicPr>
          <p:cNvPr id="7" name="Picture 6" descr="A person holding a flashlight in a tunnel&#10;&#10;Description automatically generated">
            <a:extLst>
              <a:ext uri="{FF2B5EF4-FFF2-40B4-BE49-F238E27FC236}">
                <a16:creationId xmlns:a16="http://schemas.microsoft.com/office/drawing/2014/main" id="{155C1866-69F0-FB6E-2ACD-1A60314F3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59" y="4783163"/>
            <a:ext cx="1445189" cy="1083892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9D4AC05-874A-A057-4DEE-FB76DD9A840E}"/>
              </a:ext>
            </a:extLst>
          </p:cNvPr>
          <p:cNvSpPr txBox="1">
            <a:spLocks/>
          </p:cNvSpPr>
          <p:nvPr/>
        </p:nvSpPr>
        <p:spPr>
          <a:xfrm>
            <a:off x="438327" y="1081990"/>
            <a:ext cx="6065259" cy="40370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PVDS Culvert Repair</a:t>
            </a:r>
          </a:p>
          <a:p>
            <a:pPr lvl="1"/>
            <a:r>
              <a:rPr lang="en-US" sz="1400" b="1" dirty="0"/>
              <a:t>City council to authorize funding on Nov 14</a:t>
            </a:r>
          </a:p>
          <a:p>
            <a:pPr lvl="1"/>
            <a:r>
              <a:rPr lang="en-US" sz="1400" b="1" dirty="0"/>
              <a:t>Will start soon after Nov 14</a:t>
            </a:r>
          </a:p>
          <a:p>
            <a:r>
              <a:rPr lang="en-US" sz="1800" b="1" dirty="0"/>
              <a:t>Developed design for expansion joint with rapid implementation</a:t>
            </a:r>
          </a:p>
          <a:p>
            <a:pPr lvl="1"/>
            <a:r>
              <a:rPr lang="en-US" sz="1400" b="1" dirty="0"/>
              <a:t>Contractor on board</a:t>
            </a:r>
          </a:p>
          <a:p>
            <a:r>
              <a:rPr lang="en-US" sz="1800" b="1" dirty="0"/>
              <a:t>Reviewed by Hout Engineering</a:t>
            </a:r>
          </a:p>
          <a:p>
            <a:pPr lvl="1"/>
            <a:r>
              <a:rPr lang="en-US" sz="1400" b="1" dirty="0"/>
              <a:t>Suggested adding new culver inside existing or fiberglass culvert insert</a:t>
            </a:r>
          </a:p>
          <a:p>
            <a:pPr lvl="1"/>
            <a:r>
              <a:rPr lang="en-US" sz="1400" b="1" dirty="0"/>
              <a:t>Agreed that this could not be done prior to the rains</a:t>
            </a:r>
          </a:p>
          <a:p>
            <a:pPr lvl="1"/>
            <a:r>
              <a:rPr lang="en-US" sz="1400" b="1" dirty="0"/>
              <a:t>Approved our design as a near term fix</a:t>
            </a:r>
          </a:p>
          <a:p>
            <a:r>
              <a:rPr lang="en-US" sz="1800" b="1" dirty="0"/>
              <a:t>Need motion to authorize ACLAD funding, city willing to pay fair share  ($10K)</a:t>
            </a:r>
          </a:p>
          <a:p>
            <a:pPr lvl="1"/>
            <a:endParaRPr lang="en-US" sz="14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6C8763-195C-AB14-054B-A3E84A10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328" y="239118"/>
            <a:ext cx="8808163" cy="3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A diagram of a concrete slab&#10;&#10;Description automatically generated">
            <a:extLst>
              <a:ext uri="{FF2B5EF4-FFF2-40B4-BE49-F238E27FC236}">
                <a16:creationId xmlns:a16="http://schemas.microsoft.com/office/drawing/2014/main" id="{CC2ACDAB-9248-D07A-904E-78674F1D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71" y="491021"/>
            <a:ext cx="5215661" cy="54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holding a flashlight in a tunnel&#10;&#10;Description automatically generated">
            <a:extLst>
              <a:ext uri="{FF2B5EF4-FFF2-40B4-BE49-F238E27FC236}">
                <a16:creationId xmlns:a16="http://schemas.microsoft.com/office/drawing/2014/main" id="{DB9F275A-7EA7-8562-67D9-2CD8C0744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72" y="4651747"/>
            <a:ext cx="2673730" cy="20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31354</TotalTime>
  <Words>435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WELL STATUS    Nov 13, 2023</vt:lpstr>
      <vt:lpstr>4” Drainage Line Repair</vt:lpstr>
      <vt:lpstr>Water Level Meter</vt:lpstr>
      <vt:lpstr>Cracks in PVDS Culvert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96</cp:revision>
  <dcterms:created xsi:type="dcterms:W3CDTF">2021-09-08T16:58:12Z</dcterms:created>
  <dcterms:modified xsi:type="dcterms:W3CDTF">2023-11-13T13:03:43Z</dcterms:modified>
</cp:coreProperties>
</file>